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9" r:id="rId2"/>
  </p:sldMasterIdLst>
  <p:notesMasterIdLst>
    <p:notesMasterId r:id="rId14"/>
  </p:notesMasterIdLst>
  <p:sldIdLst>
    <p:sldId id="289" r:id="rId3"/>
    <p:sldId id="290" r:id="rId4"/>
    <p:sldId id="310" r:id="rId5"/>
    <p:sldId id="311" r:id="rId6"/>
    <p:sldId id="312" r:id="rId7"/>
    <p:sldId id="313" r:id="rId8"/>
    <p:sldId id="315" r:id="rId9"/>
    <p:sldId id="319" r:id="rId10"/>
    <p:sldId id="316" r:id="rId11"/>
    <p:sldId id="321" r:id="rId12"/>
    <p:sldId id="29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B01C2D-F2FB-467E-B3A4-D32C2786F360}">
          <p14:sldIdLst>
            <p14:sldId id="289"/>
            <p14:sldId id="290"/>
            <p14:sldId id="310"/>
            <p14:sldId id="311"/>
            <p14:sldId id="312"/>
            <p14:sldId id="313"/>
            <p14:sldId id="315"/>
            <p14:sldId id="319"/>
            <p14:sldId id="316"/>
            <p14:sldId id="321"/>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é Carlos Fernández" initials="JCF" lastIdx="1" clrIdx="0"/>
  <p:cmAuthor id="1" name="José Carlos Fernández" initials="JCF [3]" lastIdx="1" clrIdx="1"/>
  <p:cmAuthor id="2" name="José Carlos Fernández" initials="JCF [4]"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8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9" autoAdjust="0"/>
    <p:restoredTop sz="78022" autoAdjust="0"/>
  </p:normalViewPr>
  <p:slideViewPr>
    <p:cSldViewPr showGuides="1">
      <p:cViewPr varScale="1">
        <p:scale>
          <a:sx n="58" d="100"/>
          <a:sy n="58" d="100"/>
        </p:scale>
        <p:origin x="1464" y="66"/>
      </p:cViewPr>
      <p:guideLst>
        <p:guide orient="horz" pos="2160"/>
        <p:guide pos="2880"/>
      </p:guideLst>
    </p:cSldViewPr>
  </p:slideViewPr>
  <p:outlineViewPr>
    <p:cViewPr>
      <p:scale>
        <a:sx n="33" d="100"/>
        <a:sy n="33" d="100"/>
      </p:scale>
      <p:origin x="0" y="22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332C7-F4A0-4EBA-96D8-E5B03F59B273}"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fr-CH"/>
        </a:p>
      </dgm:t>
    </dgm:pt>
    <dgm:pt modelId="{80370C03-B5E0-43BF-BE65-877B19012339}">
      <dgm:prSet custT="1"/>
      <dgm:spPr/>
      <dgm:t>
        <a:bodyPr/>
        <a:lstStyle/>
        <a:p>
          <a:pPr rtl="0"/>
          <a:r>
            <a:rPr lang="en-US" sz="1800" b="1" i="1" u="none" strike="noStrike" cap="none" baseline="0" dirty="0" smtClean="0">
              <a:latin typeface="Calibri"/>
              <a:ea typeface="Calibri"/>
              <a:cs typeface="Calibri"/>
              <a:sym typeface="Calibri"/>
            </a:rPr>
            <a:t>Provide transparent and consistent information that is accessible by all relevant stakeholders and updated on a regular basis</a:t>
          </a:r>
          <a:endParaRPr lang="en-US" sz="1800" b="1" i="1" u="none" strike="noStrike" cap="none" baseline="0" dirty="0">
            <a:latin typeface="Calibri"/>
            <a:ea typeface="Calibri"/>
            <a:cs typeface="Calibri"/>
            <a:sym typeface="Calibri"/>
          </a:endParaRPr>
        </a:p>
      </dgm:t>
    </dgm:pt>
    <dgm:pt modelId="{8B4EE948-706C-43A3-9527-85E61AA133CA}" type="parTrans" cxnId="{27AF56D5-D1E1-43BB-B4DF-FF2CCFE4AE29}">
      <dgm:prSet/>
      <dgm:spPr/>
      <dgm:t>
        <a:bodyPr/>
        <a:lstStyle/>
        <a:p>
          <a:endParaRPr lang="fr-CH"/>
        </a:p>
      </dgm:t>
    </dgm:pt>
    <dgm:pt modelId="{1015263E-EEE6-4E78-BFE7-5D8A1CF2ACAC}" type="sibTrans" cxnId="{27AF56D5-D1E1-43BB-B4DF-FF2CCFE4AE29}">
      <dgm:prSet/>
      <dgm:spPr/>
      <dgm:t>
        <a:bodyPr/>
        <a:lstStyle/>
        <a:p>
          <a:endParaRPr lang="fr-CH"/>
        </a:p>
      </dgm:t>
    </dgm:pt>
    <dgm:pt modelId="{A88BECAE-C345-4DEA-A2E4-B9F0ADCE5DAD}">
      <dgm:prSet custT="1"/>
      <dgm:spPr/>
      <dgm:t>
        <a:bodyPr/>
        <a:lstStyle/>
        <a:p>
          <a:pPr rtl="0"/>
          <a:r>
            <a:rPr lang="en-US" sz="1800" b="1" i="1" u="none" strike="noStrike" cap="none" baseline="0" dirty="0" smtClean="0">
              <a:latin typeface="Calibri"/>
              <a:ea typeface="Calibri"/>
              <a:cs typeface="Calibri"/>
              <a:sym typeface="Calibri"/>
            </a:rPr>
            <a:t>Be transparent and flexible to allow for improvements over time</a:t>
          </a:r>
          <a:endParaRPr lang="en-US" sz="1800" b="1" i="1" u="none" strike="noStrike" cap="none" baseline="0" dirty="0">
            <a:latin typeface="Calibri"/>
            <a:ea typeface="Calibri"/>
            <a:cs typeface="Calibri"/>
            <a:sym typeface="Calibri"/>
          </a:endParaRPr>
        </a:p>
      </dgm:t>
    </dgm:pt>
    <dgm:pt modelId="{4D73B20E-737C-4E64-8484-D90781D290C9}" type="parTrans" cxnId="{069AD8ED-FD6D-4AB6-822E-F2628CF258C5}">
      <dgm:prSet/>
      <dgm:spPr/>
      <dgm:t>
        <a:bodyPr/>
        <a:lstStyle/>
        <a:p>
          <a:endParaRPr lang="fr-CH"/>
        </a:p>
      </dgm:t>
    </dgm:pt>
    <dgm:pt modelId="{39519CA8-3AF4-4807-8264-4075FDD8E32E}" type="sibTrans" cxnId="{069AD8ED-FD6D-4AB6-822E-F2628CF258C5}">
      <dgm:prSet/>
      <dgm:spPr/>
      <dgm:t>
        <a:bodyPr/>
        <a:lstStyle/>
        <a:p>
          <a:endParaRPr lang="fr-CH"/>
        </a:p>
      </dgm:t>
    </dgm:pt>
    <dgm:pt modelId="{DD130416-F69A-48C2-BE54-574E65710456}">
      <dgm:prSet custT="1"/>
      <dgm:spPr/>
      <dgm:t>
        <a:bodyPr/>
        <a:lstStyle/>
        <a:p>
          <a:pPr rtl="0"/>
          <a:r>
            <a:rPr lang="en-US" sz="1800" b="1" i="1" u="none" strike="noStrike" cap="none" baseline="0" smtClean="0">
              <a:latin typeface="Calibri"/>
              <a:ea typeface="Calibri"/>
              <a:cs typeface="Calibri"/>
              <a:sym typeface="Calibri"/>
            </a:rPr>
            <a:t>Provide information on how all of the safeguards are being addressed and respected</a:t>
          </a:r>
          <a:endParaRPr lang="en-US" sz="1800" b="1" i="1" u="none" strike="noStrike" cap="none" baseline="0" dirty="0">
            <a:latin typeface="Calibri"/>
            <a:ea typeface="Calibri"/>
            <a:cs typeface="Calibri"/>
            <a:sym typeface="Calibri"/>
          </a:endParaRPr>
        </a:p>
      </dgm:t>
    </dgm:pt>
    <dgm:pt modelId="{229E61F1-ABE8-46D3-9A2A-1B5BF0E94A36}" type="parTrans" cxnId="{D3C2DDDA-B747-4319-9AF8-841084EE5B68}">
      <dgm:prSet/>
      <dgm:spPr/>
      <dgm:t>
        <a:bodyPr/>
        <a:lstStyle/>
        <a:p>
          <a:endParaRPr lang="fr-CH"/>
        </a:p>
      </dgm:t>
    </dgm:pt>
    <dgm:pt modelId="{136FB7BD-8DC9-4632-A4B6-DA016BA7020A}" type="sibTrans" cxnId="{D3C2DDDA-B747-4319-9AF8-841084EE5B68}">
      <dgm:prSet/>
      <dgm:spPr/>
      <dgm:t>
        <a:bodyPr/>
        <a:lstStyle/>
        <a:p>
          <a:endParaRPr lang="fr-CH"/>
        </a:p>
      </dgm:t>
    </dgm:pt>
    <dgm:pt modelId="{13ECDB7B-D1D6-4C6C-BDC2-2AA1DD638DA7}">
      <dgm:prSet custT="1"/>
      <dgm:spPr/>
      <dgm:t>
        <a:bodyPr/>
        <a:lstStyle/>
        <a:p>
          <a:pPr rtl="0"/>
          <a:r>
            <a:rPr lang="en-US" sz="1800" b="1" i="1" u="none" strike="noStrike" cap="none" baseline="0" smtClean="0">
              <a:latin typeface="Calibri"/>
              <a:ea typeface="Calibri"/>
              <a:cs typeface="Calibri"/>
              <a:sym typeface="Calibri"/>
            </a:rPr>
            <a:t>Be country-driven and implemented at the national level</a:t>
          </a:r>
          <a:endParaRPr lang="en-US" sz="1800" b="1" i="1" u="none" strike="noStrike" cap="none" baseline="0" dirty="0">
            <a:latin typeface="Calibri"/>
            <a:ea typeface="Calibri"/>
            <a:cs typeface="Calibri"/>
            <a:sym typeface="Calibri"/>
          </a:endParaRPr>
        </a:p>
      </dgm:t>
    </dgm:pt>
    <dgm:pt modelId="{CC340991-0D9E-4BA5-BC13-9127BC54CDF5}" type="parTrans" cxnId="{9F195D5F-F7F1-4A94-BCCE-33C6FA8C9850}">
      <dgm:prSet/>
      <dgm:spPr/>
      <dgm:t>
        <a:bodyPr/>
        <a:lstStyle/>
        <a:p>
          <a:endParaRPr lang="fr-CH"/>
        </a:p>
      </dgm:t>
    </dgm:pt>
    <dgm:pt modelId="{489926C3-F2DD-433E-B42B-8F6CED165596}" type="sibTrans" cxnId="{9F195D5F-F7F1-4A94-BCCE-33C6FA8C9850}">
      <dgm:prSet/>
      <dgm:spPr/>
      <dgm:t>
        <a:bodyPr/>
        <a:lstStyle/>
        <a:p>
          <a:endParaRPr lang="fr-CH"/>
        </a:p>
      </dgm:t>
    </dgm:pt>
    <dgm:pt modelId="{1C00450A-77D4-4DA8-8CD3-F32A829514B2}">
      <dgm:prSet custT="1"/>
      <dgm:spPr/>
      <dgm:t>
        <a:bodyPr/>
        <a:lstStyle/>
        <a:p>
          <a:pPr rtl="0"/>
          <a:r>
            <a:rPr lang="en-US" sz="1800" b="1" i="1" u="none" strike="noStrike" cap="none" baseline="0" dirty="0" smtClean="0">
              <a:latin typeface="Calibri"/>
              <a:ea typeface="Calibri"/>
              <a:cs typeface="Calibri"/>
              <a:sym typeface="Calibri"/>
            </a:rPr>
            <a:t>Build upon existing systems, as appropriate</a:t>
          </a:r>
          <a:endParaRPr lang="en-US" sz="1800" b="1" i="1" u="none" strike="noStrike" cap="none" baseline="0" dirty="0">
            <a:latin typeface="Calibri"/>
            <a:ea typeface="Calibri"/>
            <a:cs typeface="Calibri"/>
            <a:sym typeface="Calibri"/>
          </a:endParaRPr>
        </a:p>
      </dgm:t>
    </dgm:pt>
    <dgm:pt modelId="{FFF11CFC-68A8-4AF2-B6CF-DE9000ECFE25}" type="parTrans" cxnId="{1F685509-5237-44B1-A273-F1C03CFCE16F}">
      <dgm:prSet/>
      <dgm:spPr/>
      <dgm:t>
        <a:bodyPr/>
        <a:lstStyle/>
        <a:p>
          <a:endParaRPr lang="fr-CH"/>
        </a:p>
      </dgm:t>
    </dgm:pt>
    <dgm:pt modelId="{78554436-C90A-41CF-85DA-04155FB44F13}" type="sibTrans" cxnId="{1F685509-5237-44B1-A273-F1C03CFCE16F}">
      <dgm:prSet/>
      <dgm:spPr/>
      <dgm:t>
        <a:bodyPr/>
        <a:lstStyle/>
        <a:p>
          <a:endParaRPr lang="fr-CH"/>
        </a:p>
      </dgm:t>
    </dgm:pt>
    <dgm:pt modelId="{9B84E8B0-9F3F-4C9D-AC4F-C46C059910F6}">
      <dgm:prSet phldrT="[Text]" custT="1"/>
      <dgm:spPr/>
      <dgm:t>
        <a:bodyPr/>
        <a:lstStyle/>
        <a:p>
          <a:r>
            <a:rPr lang="en-US" sz="1800" b="1" i="1" u="none" strike="noStrike" cap="none" baseline="0" dirty="0" smtClean="0">
              <a:latin typeface="Calibri"/>
              <a:ea typeface="Calibri"/>
              <a:cs typeface="Calibri"/>
              <a:sym typeface="Calibri"/>
            </a:rPr>
            <a:t>Be consistent with the guidance </a:t>
          </a:r>
          <a:r>
            <a:rPr lang="en-US" sz="1800" b="1" i="0" u="none" strike="noStrike" cap="none" baseline="0" dirty="0" smtClean="0">
              <a:latin typeface="Calibri"/>
              <a:ea typeface="Calibri"/>
              <a:cs typeface="Calibri"/>
              <a:sym typeface="Calibri"/>
            </a:rPr>
            <a:t>[</a:t>
          </a:r>
          <a:r>
            <a:rPr lang="en-US" sz="1800" b="1" i="0" u="none" strike="noStrike" cap="none" baseline="0" dirty="0" smtClean="0">
              <a:latin typeface="Calibri"/>
              <a:sym typeface="Calibri"/>
            </a:rPr>
            <a:t>for policy approaches and positive incentives on issues relating to REDD+]</a:t>
          </a:r>
          <a:endParaRPr lang="fr-CH" sz="1800" b="1" i="0" dirty="0">
            <a:latin typeface="+mn-lt"/>
          </a:endParaRPr>
        </a:p>
      </dgm:t>
    </dgm:pt>
    <dgm:pt modelId="{1012FC4C-29D0-4AC2-B08B-CFEF4A1637BF}" type="parTrans" cxnId="{8E253631-72C3-466D-8E10-D0647D403EFC}">
      <dgm:prSet/>
      <dgm:spPr/>
      <dgm:t>
        <a:bodyPr/>
        <a:lstStyle/>
        <a:p>
          <a:endParaRPr lang="fr-CH"/>
        </a:p>
      </dgm:t>
    </dgm:pt>
    <dgm:pt modelId="{1F526604-D9FB-4473-B540-BA5D04E2349F}" type="sibTrans" cxnId="{8E253631-72C3-466D-8E10-D0647D403EFC}">
      <dgm:prSet/>
      <dgm:spPr/>
      <dgm:t>
        <a:bodyPr/>
        <a:lstStyle/>
        <a:p>
          <a:endParaRPr lang="fr-CH"/>
        </a:p>
      </dgm:t>
    </dgm:pt>
    <dgm:pt modelId="{6F3554A3-2913-4134-A2A3-5CE0BD3FEB7E}" type="pres">
      <dgm:prSet presAssocID="{925332C7-F4A0-4EBA-96D8-E5B03F59B273}" presName="Name0" presStyleCnt="0">
        <dgm:presLayoutVars>
          <dgm:chMax val="7"/>
          <dgm:chPref val="7"/>
          <dgm:dir/>
        </dgm:presLayoutVars>
      </dgm:prSet>
      <dgm:spPr/>
      <dgm:t>
        <a:bodyPr/>
        <a:lstStyle/>
        <a:p>
          <a:endParaRPr lang="fr-CH"/>
        </a:p>
      </dgm:t>
    </dgm:pt>
    <dgm:pt modelId="{A11376F7-0C49-46F9-90BD-FAE335866571}" type="pres">
      <dgm:prSet presAssocID="{925332C7-F4A0-4EBA-96D8-E5B03F59B273}" presName="Name1" presStyleCnt="0"/>
      <dgm:spPr/>
      <dgm:t>
        <a:bodyPr/>
        <a:lstStyle/>
        <a:p>
          <a:endParaRPr lang="fr-CH"/>
        </a:p>
      </dgm:t>
    </dgm:pt>
    <dgm:pt modelId="{12E6B389-4578-457E-88CC-B73098BA01B2}" type="pres">
      <dgm:prSet presAssocID="{925332C7-F4A0-4EBA-96D8-E5B03F59B273}" presName="cycle" presStyleCnt="0"/>
      <dgm:spPr/>
      <dgm:t>
        <a:bodyPr/>
        <a:lstStyle/>
        <a:p>
          <a:endParaRPr lang="fr-CH"/>
        </a:p>
      </dgm:t>
    </dgm:pt>
    <dgm:pt modelId="{F8AA4E41-4ADF-40A7-81E9-0DC4FDA82017}" type="pres">
      <dgm:prSet presAssocID="{925332C7-F4A0-4EBA-96D8-E5B03F59B273}" presName="srcNode" presStyleLbl="node1" presStyleIdx="0" presStyleCnt="6"/>
      <dgm:spPr/>
      <dgm:t>
        <a:bodyPr/>
        <a:lstStyle/>
        <a:p>
          <a:endParaRPr lang="fr-CH"/>
        </a:p>
      </dgm:t>
    </dgm:pt>
    <dgm:pt modelId="{42057C86-E46B-4853-98D9-799E0DF40734}" type="pres">
      <dgm:prSet presAssocID="{925332C7-F4A0-4EBA-96D8-E5B03F59B273}" presName="conn" presStyleLbl="parChTrans1D2" presStyleIdx="0" presStyleCnt="1"/>
      <dgm:spPr/>
      <dgm:t>
        <a:bodyPr/>
        <a:lstStyle/>
        <a:p>
          <a:endParaRPr lang="fr-CH"/>
        </a:p>
      </dgm:t>
    </dgm:pt>
    <dgm:pt modelId="{56938307-AA5F-4C89-A573-B8E522B4D237}" type="pres">
      <dgm:prSet presAssocID="{925332C7-F4A0-4EBA-96D8-E5B03F59B273}" presName="extraNode" presStyleLbl="node1" presStyleIdx="0" presStyleCnt="6"/>
      <dgm:spPr/>
      <dgm:t>
        <a:bodyPr/>
        <a:lstStyle/>
        <a:p>
          <a:endParaRPr lang="fr-CH"/>
        </a:p>
      </dgm:t>
    </dgm:pt>
    <dgm:pt modelId="{55B5C8D7-8117-46BD-BBA4-29FBFC8706E8}" type="pres">
      <dgm:prSet presAssocID="{925332C7-F4A0-4EBA-96D8-E5B03F59B273}" presName="dstNode" presStyleLbl="node1" presStyleIdx="0" presStyleCnt="6"/>
      <dgm:spPr/>
      <dgm:t>
        <a:bodyPr/>
        <a:lstStyle/>
        <a:p>
          <a:endParaRPr lang="fr-CH"/>
        </a:p>
      </dgm:t>
    </dgm:pt>
    <dgm:pt modelId="{ACBC4B66-62E6-4678-A145-F455653F4BC7}" type="pres">
      <dgm:prSet presAssocID="{9B84E8B0-9F3F-4C9D-AC4F-C46C059910F6}" presName="text_1" presStyleLbl="node1" presStyleIdx="0" presStyleCnt="6">
        <dgm:presLayoutVars>
          <dgm:bulletEnabled val="1"/>
        </dgm:presLayoutVars>
      </dgm:prSet>
      <dgm:spPr/>
      <dgm:t>
        <a:bodyPr/>
        <a:lstStyle/>
        <a:p>
          <a:endParaRPr lang="fr-CH"/>
        </a:p>
      </dgm:t>
    </dgm:pt>
    <dgm:pt modelId="{086C1741-191C-4710-897C-12964DAEF30C}" type="pres">
      <dgm:prSet presAssocID="{9B84E8B0-9F3F-4C9D-AC4F-C46C059910F6}" presName="accent_1" presStyleCnt="0"/>
      <dgm:spPr/>
      <dgm:t>
        <a:bodyPr/>
        <a:lstStyle/>
        <a:p>
          <a:endParaRPr lang="fr-CH"/>
        </a:p>
      </dgm:t>
    </dgm:pt>
    <dgm:pt modelId="{76494143-9028-40A9-AC49-508DC975D176}" type="pres">
      <dgm:prSet presAssocID="{9B84E8B0-9F3F-4C9D-AC4F-C46C059910F6}" presName="accentRepeatNode" presStyleLbl="solidFgAcc1" presStyleIdx="0" presStyleCnt="6"/>
      <dgm:spPr/>
      <dgm:t>
        <a:bodyPr/>
        <a:lstStyle/>
        <a:p>
          <a:endParaRPr lang="fr-CH"/>
        </a:p>
      </dgm:t>
    </dgm:pt>
    <dgm:pt modelId="{3996B10A-446E-4003-8520-F96AB25618D3}" type="pres">
      <dgm:prSet presAssocID="{80370C03-B5E0-43BF-BE65-877B19012339}" presName="text_2" presStyleLbl="node1" presStyleIdx="1" presStyleCnt="6" custScaleY="126296">
        <dgm:presLayoutVars>
          <dgm:bulletEnabled val="1"/>
        </dgm:presLayoutVars>
      </dgm:prSet>
      <dgm:spPr/>
      <dgm:t>
        <a:bodyPr/>
        <a:lstStyle/>
        <a:p>
          <a:endParaRPr lang="fr-CH"/>
        </a:p>
      </dgm:t>
    </dgm:pt>
    <dgm:pt modelId="{9EFD35A7-30DE-448B-9C58-4ADF383F49DD}" type="pres">
      <dgm:prSet presAssocID="{80370C03-B5E0-43BF-BE65-877B19012339}" presName="accent_2" presStyleCnt="0"/>
      <dgm:spPr/>
      <dgm:t>
        <a:bodyPr/>
        <a:lstStyle/>
        <a:p>
          <a:endParaRPr lang="fr-CH"/>
        </a:p>
      </dgm:t>
    </dgm:pt>
    <dgm:pt modelId="{F4A399DF-769C-42EE-9E34-29305757C9CA}" type="pres">
      <dgm:prSet presAssocID="{80370C03-B5E0-43BF-BE65-877B19012339}" presName="accentRepeatNode" presStyleLbl="solidFgAcc1" presStyleIdx="1" presStyleCnt="6"/>
      <dgm:spPr/>
      <dgm:t>
        <a:bodyPr/>
        <a:lstStyle/>
        <a:p>
          <a:endParaRPr lang="fr-CH"/>
        </a:p>
      </dgm:t>
    </dgm:pt>
    <dgm:pt modelId="{15B31FEE-E831-4350-AD18-3E1D851D3520}" type="pres">
      <dgm:prSet presAssocID="{A88BECAE-C345-4DEA-A2E4-B9F0ADCE5DAD}" presName="text_3" presStyleLbl="node1" presStyleIdx="2" presStyleCnt="6">
        <dgm:presLayoutVars>
          <dgm:bulletEnabled val="1"/>
        </dgm:presLayoutVars>
      </dgm:prSet>
      <dgm:spPr/>
      <dgm:t>
        <a:bodyPr/>
        <a:lstStyle/>
        <a:p>
          <a:endParaRPr lang="fr-CH"/>
        </a:p>
      </dgm:t>
    </dgm:pt>
    <dgm:pt modelId="{3F3C0BB6-5832-4FD3-9B37-1E404B419113}" type="pres">
      <dgm:prSet presAssocID="{A88BECAE-C345-4DEA-A2E4-B9F0ADCE5DAD}" presName="accent_3" presStyleCnt="0"/>
      <dgm:spPr/>
      <dgm:t>
        <a:bodyPr/>
        <a:lstStyle/>
        <a:p>
          <a:endParaRPr lang="fr-CH"/>
        </a:p>
      </dgm:t>
    </dgm:pt>
    <dgm:pt modelId="{B5AE8B20-FC43-40B0-9F2A-4071500FCFFC}" type="pres">
      <dgm:prSet presAssocID="{A88BECAE-C345-4DEA-A2E4-B9F0ADCE5DAD}" presName="accentRepeatNode" presStyleLbl="solidFgAcc1" presStyleIdx="2" presStyleCnt="6"/>
      <dgm:spPr/>
      <dgm:t>
        <a:bodyPr/>
        <a:lstStyle/>
        <a:p>
          <a:endParaRPr lang="fr-CH"/>
        </a:p>
      </dgm:t>
    </dgm:pt>
    <dgm:pt modelId="{6F031C0B-B2F7-48E1-A28B-24294047FADE}" type="pres">
      <dgm:prSet presAssocID="{DD130416-F69A-48C2-BE54-574E65710456}" presName="text_4" presStyleLbl="node1" presStyleIdx="3" presStyleCnt="6">
        <dgm:presLayoutVars>
          <dgm:bulletEnabled val="1"/>
        </dgm:presLayoutVars>
      </dgm:prSet>
      <dgm:spPr/>
      <dgm:t>
        <a:bodyPr/>
        <a:lstStyle/>
        <a:p>
          <a:endParaRPr lang="fr-CH"/>
        </a:p>
      </dgm:t>
    </dgm:pt>
    <dgm:pt modelId="{308D9BCF-0559-4E94-B0DB-400BE4246DBC}" type="pres">
      <dgm:prSet presAssocID="{DD130416-F69A-48C2-BE54-574E65710456}" presName="accent_4" presStyleCnt="0"/>
      <dgm:spPr/>
      <dgm:t>
        <a:bodyPr/>
        <a:lstStyle/>
        <a:p>
          <a:endParaRPr lang="fr-CH"/>
        </a:p>
      </dgm:t>
    </dgm:pt>
    <dgm:pt modelId="{D2E35FE0-94D2-4AFE-8AB5-7B677E7F920C}" type="pres">
      <dgm:prSet presAssocID="{DD130416-F69A-48C2-BE54-574E65710456}" presName="accentRepeatNode" presStyleLbl="solidFgAcc1" presStyleIdx="3" presStyleCnt="6"/>
      <dgm:spPr/>
      <dgm:t>
        <a:bodyPr/>
        <a:lstStyle/>
        <a:p>
          <a:endParaRPr lang="fr-CH"/>
        </a:p>
      </dgm:t>
    </dgm:pt>
    <dgm:pt modelId="{0BB1368C-7840-44AF-861A-C5F405A2DBBD}" type="pres">
      <dgm:prSet presAssocID="{13ECDB7B-D1D6-4C6C-BDC2-2AA1DD638DA7}" presName="text_5" presStyleLbl="node1" presStyleIdx="4" presStyleCnt="6">
        <dgm:presLayoutVars>
          <dgm:bulletEnabled val="1"/>
        </dgm:presLayoutVars>
      </dgm:prSet>
      <dgm:spPr/>
      <dgm:t>
        <a:bodyPr/>
        <a:lstStyle/>
        <a:p>
          <a:endParaRPr lang="fr-CH"/>
        </a:p>
      </dgm:t>
    </dgm:pt>
    <dgm:pt modelId="{82132388-877A-42E6-BBBA-510B40B75749}" type="pres">
      <dgm:prSet presAssocID="{13ECDB7B-D1D6-4C6C-BDC2-2AA1DD638DA7}" presName="accent_5" presStyleCnt="0"/>
      <dgm:spPr/>
      <dgm:t>
        <a:bodyPr/>
        <a:lstStyle/>
        <a:p>
          <a:endParaRPr lang="fr-CH"/>
        </a:p>
      </dgm:t>
    </dgm:pt>
    <dgm:pt modelId="{E65FFDF4-6AE2-4923-9536-954EF58A76FF}" type="pres">
      <dgm:prSet presAssocID="{13ECDB7B-D1D6-4C6C-BDC2-2AA1DD638DA7}" presName="accentRepeatNode" presStyleLbl="solidFgAcc1" presStyleIdx="4" presStyleCnt="6"/>
      <dgm:spPr/>
      <dgm:t>
        <a:bodyPr/>
        <a:lstStyle/>
        <a:p>
          <a:endParaRPr lang="fr-CH"/>
        </a:p>
      </dgm:t>
    </dgm:pt>
    <dgm:pt modelId="{2D74BC1D-6D76-490B-9451-5F2ECD20064E}" type="pres">
      <dgm:prSet presAssocID="{1C00450A-77D4-4DA8-8CD3-F32A829514B2}" presName="text_6" presStyleLbl="node1" presStyleIdx="5" presStyleCnt="6">
        <dgm:presLayoutVars>
          <dgm:bulletEnabled val="1"/>
        </dgm:presLayoutVars>
      </dgm:prSet>
      <dgm:spPr/>
      <dgm:t>
        <a:bodyPr/>
        <a:lstStyle/>
        <a:p>
          <a:endParaRPr lang="fr-CH"/>
        </a:p>
      </dgm:t>
    </dgm:pt>
    <dgm:pt modelId="{BFF464CD-2E7B-4163-83B3-3B2C9E6529F7}" type="pres">
      <dgm:prSet presAssocID="{1C00450A-77D4-4DA8-8CD3-F32A829514B2}" presName="accent_6" presStyleCnt="0"/>
      <dgm:spPr/>
      <dgm:t>
        <a:bodyPr/>
        <a:lstStyle/>
        <a:p>
          <a:endParaRPr lang="fr-CH"/>
        </a:p>
      </dgm:t>
    </dgm:pt>
    <dgm:pt modelId="{5877658E-ED6B-4949-ADF8-315E91F8CF3A}" type="pres">
      <dgm:prSet presAssocID="{1C00450A-77D4-4DA8-8CD3-F32A829514B2}" presName="accentRepeatNode" presStyleLbl="solidFgAcc1" presStyleIdx="5" presStyleCnt="6"/>
      <dgm:spPr/>
      <dgm:t>
        <a:bodyPr/>
        <a:lstStyle/>
        <a:p>
          <a:endParaRPr lang="fr-CH"/>
        </a:p>
      </dgm:t>
    </dgm:pt>
  </dgm:ptLst>
  <dgm:cxnLst>
    <dgm:cxn modelId="{686D752F-9954-481F-94F4-5E5819CF9B16}" type="presOf" srcId="{DD130416-F69A-48C2-BE54-574E65710456}" destId="{6F031C0B-B2F7-48E1-A28B-24294047FADE}" srcOrd="0" destOrd="0" presId="urn:microsoft.com/office/officeart/2008/layout/VerticalCurvedList"/>
    <dgm:cxn modelId="{2985E0A5-A121-433A-92DF-F9AEF7C480D0}" type="presOf" srcId="{80370C03-B5E0-43BF-BE65-877B19012339}" destId="{3996B10A-446E-4003-8520-F96AB25618D3}" srcOrd="0" destOrd="0" presId="urn:microsoft.com/office/officeart/2008/layout/VerticalCurvedList"/>
    <dgm:cxn modelId="{E0811550-BAB7-4367-BE6D-497E5719B5F2}" type="presOf" srcId="{1F526604-D9FB-4473-B540-BA5D04E2349F}" destId="{42057C86-E46B-4853-98D9-799E0DF40734}" srcOrd="0" destOrd="0" presId="urn:microsoft.com/office/officeart/2008/layout/VerticalCurvedList"/>
    <dgm:cxn modelId="{1F685509-5237-44B1-A273-F1C03CFCE16F}" srcId="{925332C7-F4A0-4EBA-96D8-E5B03F59B273}" destId="{1C00450A-77D4-4DA8-8CD3-F32A829514B2}" srcOrd="5" destOrd="0" parTransId="{FFF11CFC-68A8-4AF2-B6CF-DE9000ECFE25}" sibTransId="{78554436-C90A-41CF-85DA-04155FB44F13}"/>
    <dgm:cxn modelId="{27AF56D5-D1E1-43BB-B4DF-FF2CCFE4AE29}" srcId="{925332C7-F4A0-4EBA-96D8-E5B03F59B273}" destId="{80370C03-B5E0-43BF-BE65-877B19012339}" srcOrd="1" destOrd="0" parTransId="{8B4EE948-706C-43A3-9527-85E61AA133CA}" sibTransId="{1015263E-EEE6-4E78-BFE7-5D8A1CF2ACAC}"/>
    <dgm:cxn modelId="{2324F778-65D9-4CA6-A0B2-7EFA7C2794C5}" type="presOf" srcId="{A88BECAE-C345-4DEA-A2E4-B9F0ADCE5DAD}" destId="{15B31FEE-E831-4350-AD18-3E1D851D3520}" srcOrd="0" destOrd="0" presId="urn:microsoft.com/office/officeart/2008/layout/VerticalCurvedList"/>
    <dgm:cxn modelId="{D3C2DDDA-B747-4319-9AF8-841084EE5B68}" srcId="{925332C7-F4A0-4EBA-96D8-E5B03F59B273}" destId="{DD130416-F69A-48C2-BE54-574E65710456}" srcOrd="3" destOrd="0" parTransId="{229E61F1-ABE8-46D3-9A2A-1B5BF0E94A36}" sibTransId="{136FB7BD-8DC9-4632-A4B6-DA016BA7020A}"/>
    <dgm:cxn modelId="{069AD8ED-FD6D-4AB6-822E-F2628CF258C5}" srcId="{925332C7-F4A0-4EBA-96D8-E5B03F59B273}" destId="{A88BECAE-C345-4DEA-A2E4-B9F0ADCE5DAD}" srcOrd="2" destOrd="0" parTransId="{4D73B20E-737C-4E64-8484-D90781D290C9}" sibTransId="{39519CA8-3AF4-4807-8264-4075FDD8E32E}"/>
    <dgm:cxn modelId="{E2F1D4A9-63A5-482B-A611-FB158485BFE3}" type="presOf" srcId="{925332C7-F4A0-4EBA-96D8-E5B03F59B273}" destId="{6F3554A3-2913-4134-A2A3-5CE0BD3FEB7E}" srcOrd="0" destOrd="0" presId="urn:microsoft.com/office/officeart/2008/layout/VerticalCurvedList"/>
    <dgm:cxn modelId="{9F195D5F-F7F1-4A94-BCCE-33C6FA8C9850}" srcId="{925332C7-F4A0-4EBA-96D8-E5B03F59B273}" destId="{13ECDB7B-D1D6-4C6C-BDC2-2AA1DD638DA7}" srcOrd="4" destOrd="0" parTransId="{CC340991-0D9E-4BA5-BC13-9127BC54CDF5}" sibTransId="{489926C3-F2DD-433E-B42B-8F6CED165596}"/>
    <dgm:cxn modelId="{FC2561B8-60B9-48F5-BC03-512DD1D69595}" type="presOf" srcId="{13ECDB7B-D1D6-4C6C-BDC2-2AA1DD638DA7}" destId="{0BB1368C-7840-44AF-861A-C5F405A2DBBD}" srcOrd="0" destOrd="0" presId="urn:microsoft.com/office/officeart/2008/layout/VerticalCurvedList"/>
    <dgm:cxn modelId="{7626A0CB-902D-4C6D-A13E-D52595B6EFA3}" type="presOf" srcId="{1C00450A-77D4-4DA8-8CD3-F32A829514B2}" destId="{2D74BC1D-6D76-490B-9451-5F2ECD20064E}" srcOrd="0" destOrd="0" presId="urn:microsoft.com/office/officeart/2008/layout/VerticalCurvedList"/>
    <dgm:cxn modelId="{06976493-925D-4D40-82E5-614988772D91}" type="presOf" srcId="{9B84E8B0-9F3F-4C9D-AC4F-C46C059910F6}" destId="{ACBC4B66-62E6-4678-A145-F455653F4BC7}" srcOrd="0" destOrd="0" presId="urn:microsoft.com/office/officeart/2008/layout/VerticalCurvedList"/>
    <dgm:cxn modelId="{8E253631-72C3-466D-8E10-D0647D403EFC}" srcId="{925332C7-F4A0-4EBA-96D8-E5B03F59B273}" destId="{9B84E8B0-9F3F-4C9D-AC4F-C46C059910F6}" srcOrd="0" destOrd="0" parTransId="{1012FC4C-29D0-4AC2-B08B-CFEF4A1637BF}" sibTransId="{1F526604-D9FB-4473-B540-BA5D04E2349F}"/>
    <dgm:cxn modelId="{3928DBAA-EAF2-4C8B-9958-3EE128991E4A}" type="presParOf" srcId="{6F3554A3-2913-4134-A2A3-5CE0BD3FEB7E}" destId="{A11376F7-0C49-46F9-90BD-FAE335866571}" srcOrd="0" destOrd="0" presId="urn:microsoft.com/office/officeart/2008/layout/VerticalCurvedList"/>
    <dgm:cxn modelId="{B2C9CA5F-881F-4E76-BFAE-850E66CCC76D}" type="presParOf" srcId="{A11376F7-0C49-46F9-90BD-FAE335866571}" destId="{12E6B389-4578-457E-88CC-B73098BA01B2}" srcOrd="0" destOrd="0" presId="urn:microsoft.com/office/officeart/2008/layout/VerticalCurvedList"/>
    <dgm:cxn modelId="{EDB73809-FAE3-4CF5-B96D-3FAE70D23DD7}" type="presParOf" srcId="{12E6B389-4578-457E-88CC-B73098BA01B2}" destId="{F8AA4E41-4ADF-40A7-81E9-0DC4FDA82017}" srcOrd="0" destOrd="0" presId="urn:microsoft.com/office/officeart/2008/layout/VerticalCurvedList"/>
    <dgm:cxn modelId="{8D329E66-C459-4167-8738-F145F9645E15}" type="presParOf" srcId="{12E6B389-4578-457E-88CC-B73098BA01B2}" destId="{42057C86-E46B-4853-98D9-799E0DF40734}" srcOrd="1" destOrd="0" presId="urn:microsoft.com/office/officeart/2008/layout/VerticalCurvedList"/>
    <dgm:cxn modelId="{C14AAEE3-6D3E-4B6A-B019-5F99271F335F}" type="presParOf" srcId="{12E6B389-4578-457E-88CC-B73098BA01B2}" destId="{56938307-AA5F-4C89-A573-B8E522B4D237}" srcOrd="2" destOrd="0" presId="urn:microsoft.com/office/officeart/2008/layout/VerticalCurvedList"/>
    <dgm:cxn modelId="{CEEE773D-47DB-4C9C-9702-C692A63636CE}" type="presParOf" srcId="{12E6B389-4578-457E-88CC-B73098BA01B2}" destId="{55B5C8D7-8117-46BD-BBA4-29FBFC8706E8}" srcOrd="3" destOrd="0" presId="urn:microsoft.com/office/officeart/2008/layout/VerticalCurvedList"/>
    <dgm:cxn modelId="{D74FA99B-1D53-47F9-9148-0F4C97357824}" type="presParOf" srcId="{A11376F7-0C49-46F9-90BD-FAE335866571}" destId="{ACBC4B66-62E6-4678-A145-F455653F4BC7}" srcOrd="1" destOrd="0" presId="urn:microsoft.com/office/officeart/2008/layout/VerticalCurvedList"/>
    <dgm:cxn modelId="{730F88EB-3264-4DE1-AD1A-EF910BB80259}" type="presParOf" srcId="{A11376F7-0C49-46F9-90BD-FAE335866571}" destId="{086C1741-191C-4710-897C-12964DAEF30C}" srcOrd="2" destOrd="0" presId="urn:microsoft.com/office/officeart/2008/layout/VerticalCurvedList"/>
    <dgm:cxn modelId="{A99087AF-4F14-40F4-80CE-AE234631FFA3}" type="presParOf" srcId="{086C1741-191C-4710-897C-12964DAEF30C}" destId="{76494143-9028-40A9-AC49-508DC975D176}" srcOrd="0" destOrd="0" presId="urn:microsoft.com/office/officeart/2008/layout/VerticalCurvedList"/>
    <dgm:cxn modelId="{4415E830-79C9-4FC0-83C7-2E85F17B71D1}" type="presParOf" srcId="{A11376F7-0C49-46F9-90BD-FAE335866571}" destId="{3996B10A-446E-4003-8520-F96AB25618D3}" srcOrd="3" destOrd="0" presId="urn:microsoft.com/office/officeart/2008/layout/VerticalCurvedList"/>
    <dgm:cxn modelId="{927B8F29-CC50-4000-AE40-4BC65A84F81B}" type="presParOf" srcId="{A11376F7-0C49-46F9-90BD-FAE335866571}" destId="{9EFD35A7-30DE-448B-9C58-4ADF383F49DD}" srcOrd="4" destOrd="0" presId="urn:microsoft.com/office/officeart/2008/layout/VerticalCurvedList"/>
    <dgm:cxn modelId="{36623931-63AB-4133-BE6A-4C345F2CCF89}" type="presParOf" srcId="{9EFD35A7-30DE-448B-9C58-4ADF383F49DD}" destId="{F4A399DF-769C-42EE-9E34-29305757C9CA}" srcOrd="0" destOrd="0" presId="urn:microsoft.com/office/officeart/2008/layout/VerticalCurvedList"/>
    <dgm:cxn modelId="{781399F8-17ED-49B5-ADD4-02F600D7FE9C}" type="presParOf" srcId="{A11376F7-0C49-46F9-90BD-FAE335866571}" destId="{15B31FEE-E831-4350-AD18-3E1D851D3520}" srcOrd="5" destOrd="0" presId="urn:microsoft.com/office/officeart/2008/layout/VerticalCurvedList"/>
    <dgm:cxn modelId="{D672DECD-1D76-4BEE-B75D-D59F0DD1F90F}" type="presParOf" srcId="{A11376F7-0C49-46F9-90BD-FAE335866571}" destId="{3F3C0BB6-5832-4FD3-9B37-1E404B419113}" srcOrd="6" destOrd="0" presId="urn:microsoft.com/office/officeart/2008/layout/VerticalCurvedList"/>
    <dgm:cxn modelId="{3FD4A5FE-7EFC-49BB-B23A-1485487F7ABE}" type="presParOf" srcId="{3F3C0BB6-5832-4FD3-9B37-1E404B419113}" destId="{B5AE8B20-FC43-40B0-9F2A-4071500FCFFC}" srcOrd="0" destOrd="0" presId="urn:microsoft.com/office/officeart/2008/layout/VerticalCurvedList"/>
    <dgm:cxn modelId="{BF9F888D-3B3F-411B-9A40-13CBFAD8ABCD}" type="presParOf" srcId="{A11376F7-0C49-46F9-90BD-FAE335866571}" destId="{6F031C0B-B2F7-48E1-A28B-24294047FADE}" srcOrd="7" destOrd="0" presId="urn:microsoft.com/office/officeart/2008/layout/VerticalCurvedList"/>
    <dgm:cxn modelId="{771F5F28-A642-4D12-AC64-E5B2357BFACE}" type="presParOf" srcId="{A11376F7-0C49-46F9-90BD-FAE335866571}" destId="{308D9BCF-0559-4E94-B0DB-400BE4246DBC}" srcOrd="8" destOrd="0" presId="urn:microsoft.com/office/officeart/2008/layout/VerticalCurvedList"/>
    <dgm:cxn modelId="{DA8F46A5-5E12-49B1-8FFB-70CBB8A3F85E}" type="presParOf" srcId="{308D9BCF-0559-4E94-B0DB-400BE4246DBC}" destId="{D2E35FE0-94D2-4AFE-8AB5-7B677E7F920C}" srcOrd="0" destOrd="0" presId="urn:microsoft.com/office/officeart/2008/layout/VerticalCurvedList"/>
    <dgm:cxn modelId="{26698F94-87BB-4ACF-8F93-7CAC297F25EA}" type="presParOf" srcId="{A11376F7-0C49-46F9-90BD-FAE335866571}" destId="{0BB1368C-7840-44AF-861A-C5F405A2DBBD}" srcOrd="9" destOrd="0" presId="urn:microsoft.com/office/officeart/2008/layout/VerticalCurvedList"/>
    <dgm:cxn modelId="{3A5467C7-EC74-45C9-8882-80E0298C372A}" type="presParOf" srcId="{A11376F7-0C49-46F9-90BD-FAE335866571}" destId="{82132388-877A-42E6-BBBA-510B40B75749}" srcOrd="10" destOrd="0" presId="urn:microsoft.com/office/officeart/2008/layout/VerticalCurvedList"/>
    <dgm:cxn modelId="{384EE7CD-7C91-4DF9-BD7E-9C8AE43E3E4A}" type="presParOf" srcId="{82132388-877A-42E6-BBBA-510B40B75749}" destId="{E65FFDF4-6AE2-4923-9536-954EF58A76FF}" srcOrd="0" destOrd="0" presId="urn:microsoft.com/office/officeart/2008/layout/VerticalCurvedList"/>
    <dgm:cxn modelId="{640C7A64-643B-4998-A78B-EA40419D1402}" type="presParOf" srcId="{A11376F7-0C49-46F9-90BD-FAE335866571}" destId="{2D74BC1D-6D76-490B-9451-5F2ECD20064E}" srcOrd="11" destOrd="0" presId="urn:microsoft.com/office/officeart/2008/layout/VerticalCurvedList"/>
    <dgm:cxn modelId="{88ECBC49-CE5C-4E4D-AAB3-07126131EB6A}" type="presParOf" srcId="{A11376F7-0C49-46F9-90BD-FAE335866571}" destId="{BFF464CD-2E7B-4163-83B3-3B2C9E6529F7}" srcOrd="12" destOrd="0" presId="urn:microsoft.com/office/officeart/2008/layout/VerticalCurvedList"/>
    <dgm:cxn modelId="{E406BE8D-8E8B-4DF0-96ED-C63ACA7E1B95}" type="presParOf" srcId="{BFF464CD-2E7B-4163-83B3-3B2C9E6529F7}" destId="{5877658E-ED6B-4949-ADF8-315E91F8CF3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57C86-E46B-4853-98D9-799E0DF40734}">
      <dsp:nvSpPr>
        <dsp:cNvPr id="0" name=""/>
        <dsp:cNvSpPr/>
      </dsp:nvSpPr>
      <dsp:spPr>
        <a:xfrm>
          <a:off x="-6883051" y="-1052414"/>
          <a:ext cx="8192119" cy="8192119"/>
        </a:xfrm>
        <a:prstGeom prst="blockArc">
          <a:avLst>
            <a:gd name="adj1" fmla="val 18900000"/>
            <a:gd name="adj2" fmla="val 2700000"/>
            <a:gd name="adj3" fmla="val 264"/>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CBC4B66-62E6-4678-A145-F455653F4BC7}">
      <dsp:nvSpPr>
        <dsp:cNvPr id="0" name=""/>
        <dsp:cNvSpPr/>
      </dsp:nvSpPr>
      <dsp:spPr>
        <a:xfrm>
          <a:off x="487287" y="320556"/>
          <a:ext cx="6617070" cy="6408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lvl="0" algn="l" defTabSz="800100">
            <a:lnSpc>
              <a:spcPct val="90000"/>
            </a:lnSpc>
            <a:spcBef>
              <a:spcPct val="0"/>
            </a:spcBef>
            <a:spcAft>
              <a:spcPct val="35000"/>
            </a:spcAft>
          </a:pPr>
          <a:r>
            <a:rPr lang="en-US" sz="1800" b="1" i="1" u="none" strike="noStrike" kern="1200" cap="none" baseline="0" dirty="0" smtClean="0">
              <a:latin typeface="Calibri"/>
              <a:ea typeface="Calibri"/>
              <a:cs typeface="Calibri"/>
              <a:sym typeface="Calibri"/>
            </a:rPr>
            <a:t>Be consistent with the guidance </a:t>
          </a:r>
          <a:r>
            <a:rPr lang="en-US" sz="1800" b="1" i="0" u="none" strike="noStrike" kern="1200" cap="none" baseline="0" dirty="0" smtClean="0">
              <a:latin typeface="Calibri"/>
              <a:ea typeface="Calibri"/>
              <a:cs typeface="Calibri"/>
              <a:sym typeface="Calibri"/>
            </a:rPr>
            <a:t>[</a:t>
          </a:r>
          <a:r>
            <a:rPr lang="en-US" sz="1800" b="1" i="0" u="none" strike="noStrike" kern="1200" cap="none" baseline="0" dirty="0" smtClean="0">
              <a:latin typeface="Calibri"/>
              <a:sym typeface="Calibri"/>
            </a:rPr>
            <a:t>for policy approaches and positive incentives on issues relating to REDD+]</a:t>
          </a:r>
          <a:endParaRPr lang="fr-CH" sz="1800" b="1" i="0" kern="1200" dirty="0">
            <a:latin typeface="+mn-lt"/>
          </a:endParaRPr>
        </a:p>
      </dsp:txBody>
      <dsp:txXfrm>
        <a:off x="487287" y="320556"/>
        <a:ext cx="6617070" cy="640869"/>
      </dsp:txXfrm>
    </dsp:sp>
    <dsp:sp modelId="{76494143-9028-40A9-AC49-508DC975D176}">
      <dsp:nvSpPr>
        <dsp:cNvPr id="0" name=""/>
        <dsp:cNvSpPr/>
      </dsp:nvSpPr>
      <dsp:spPr>
        <a:xfrm>
          <a:off x="86743" y="240447"/>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996B10A-446E-4003-8520-F96AB25618D3}">
      <dsp:nvSpPr>
        <dsp:cNvPr id="0" name=""/>
        <dsp:cNvSpPr/>
      </dsp:nvSpPr>
      <dsp:spPr>
        <a:xfrm>
          <a:off x="1014447" y="1197478"/>
          <a:ext cx="6089911" cy="80939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lvl="0" algn="l" defTabSz="800100" rtl="0">
            <a:lnSpc>
              <a:spcPct val="90000"/>
            </a:lnSpc>
            <a:spcBef>
              <a:spcPct val="0"/>
            </a:spcBef>
            <a:spcAft>
              <a:spcPct val="35000"/>
            </a:spcAft>
          </a:pPr>
          <a:r>
            <a:rPr lang="en-US" sz="1800" b="1" i="1" u="none" strike="noStrike" kern="1200" cap="none" baseline="0" dirty="0" smtClean="0">
              <a:latin typeface="Calibri"/>
              <a:ea typeface="Calibri"/>
              <a:cs typeface="Calibri"/>
              <a:sym typeface="Calibri"/>
            </a:rPr>
            <a:t>Provide transparent and consistent information that is accessible by all relevant stakeholders and updated on a regular basis</a:t>
          </a:r>
          <a:endParaRPr lang="en-US" sz="1800" b="1" i="1" u="none" strike="noStrike" kern="1200" cap="none" baseline="0" dirty="0">
            <a:latin typeface="Calibri"/>
            <a:ea typeface="Calibri"/>
            <a:cs typeface="Calibri"/>
            <a:sym typeface="Calibri"/>
          </a:endParaRPr>
        </a:p>
      </dsp:txBody>
      <dsp:txXfrm>
        <a:off x="1014447" y="1197478"/>
        <a:ext cx="6089911" cy="809393"/>
      </dsp:txXfrm>
    </dsp:sp>
    <dsp:sp modelId="{F4A399DF-769C-42EE-9E34-29305757C9CA}">
      <dsp:nvSpPr>
        <dsp:cNvPr id="0" name=""/>
        <dsp:cNvSpPr/>
      </dsp:nvSpPr>
      <dsp:spPr>
        <a:xfrm>
          <a:off x="613903" y="1201631"/>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5B31FEE-E831-4350-AD18-3E1D851D3520}">
      <dsp:nvSpPr>
        <dsp:cNvPr id="0" name=""/>
        <dsp:cNvSpPr/>
      </dsp:nvSpPr>
      <dsp:spPr>
        <a:xfrm>
          <a:off x="1255503" y="2242923"/>
          <a:ext cx="5848854" cy="6408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lvl="0" algn="l" defTabSz="800100" rtl="0">
            <a:lnSpc>
              <a:spcPct val="90000"/>
            </a:lnSpc>
            <a:spcBef>
              <a:spcPct val="0"/>
            </a:spcBef>
            <a:spcAft>
              <a:spcPct val="35000"/>
            </a:spcAft>
          </a:pPr>
          <a:r>
            <a:rPr lang="en-US" sz="1800" b="1" i="1" u="none" strike="noStrike" kern="1200" cap="none" baseline="0" dirty="0" smtClean="0">
              <a:latin typeface="Calibri"/>
              <a:ea typeface="Calibri"/>
              <a:cs typeface="Calibri"/>
              <a:sym typeface="Calibri"/>
            </a:rPr>
            <a:t>Be transparent and flexible to allow for improvements over time</a:t>
          </a:r>
          <a:endParaRPr lang="en-US" sz="1800" b="1" i="1" u="none" strike="noStrike" kern="1200" cap="none" baseline="0" dirty="0">
            <a:latin typeface="Calibri"/>
            <a:ea typeface="Calibri"/>
            <a:cs typeface="Calibri"/>
            <a:sym typeface="Calibri"/>
          </a:endParaRPr>
        </a:p>
      </dsp:txBody>
      <dsp:txXfrm>
        <a:off x="1255503" y="2242923"/>
        <a:ext cx="5848854" cy="640869"/>
      </dsp:txXfrm>
    </dsp:sp>
    <dsp:sp modelId="{B5AE8B20-FC43-40B0-9F2A-4071500FCFFC}">
      <dsp:nvSpPr>
        <dsp:cNvPr id="0" name=""/>
        <dsp:cNvSpPr/>
      </dsp:nvSpPr>
      <dsp:spPr>
        <a:xfrm>
          <a:off x="854960" y="2162814"/>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F031C0B-B2F7-48E1-A28B-24294047FADE}">
      <dsp:nvSpPr>
        <dsp:cNvPr id="0" name=""/>
        <dsp:cNvSpPr/>
      </dsp:nvSpPr>
      <dsp:spPr>
        <a:xfrm>
          <a:off x="1255503" y="3203497"/>
          <a:ext cx="5848854" cy="6408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lvl="0" algn="l" defTabSz="800100" rtl="0">
            <a:lnSpc>
              <a:spcPct val="90000"/>
            </a:lnSpc>
            <a:spcBef>
              <a:spcPct val="0"/>
            </a:spcBef>
            <a:spcAft>
              <a:spcPct val="35000"/>
            </a:spcAft>
          </a:pPr>
          <a:r>
            <a:rPr lang="en-US" sz="1800" b="1" i="1" u="none" strike="noStrike" kern="1200" cap="none" baseline="0" smtClean="0">
              <a:latin typeface="Calibri"/>
              <a:ea typeface="Calibri"/>
              <a:cs typeface="Calibri"/>
              <a:sym typeface="Calibri"/>
            </a:rPr>
            <a:t>Provide information on how all of the safeguards are being addressed and respected</a:t>
          </a:r>
          <a:endParaRPr lang="en-US" sz="1800" b="1" i="1" u="none" strike="noStrike" kern="1200" cap="none" baseline="0" dirty="0">
            <a:latin typeface="Calibri"/>
            <a:ea typeface="Calibri"/>
            <a:cs typeface="Calibri"/>
            <a:sym typeface="Calibri"/>
          </a:endParaRPr>
        </a:p>
      </dsp:txBody>
      <dsp:txXfrm>
        <a:off x="1255503" y="3203497"/>
        <a:ext cx="5848854" cy="640869"/>
      </dsp:txXfrm>
    </dsp:sp>
    <dsp:sp modelId="{D2E35FE0-94D2-4AFE-8AB5-7B677E7F920C}">
      <dsp:nvSpPr>
        <dsp:cNvPr id="0" name=""/>
        <dsp:cNvSpPr/>
      </dsp:nvSpPr>
      <dsp:spPr>
        <a:xfrm>
          <a:off x="854960" y="3123389"/>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BB1368C-7840-44AF-861A-C5F405A2DBBD}">
      <dsp:nvSpPr>
        <dsp:cNvPr id="0" name=""/>
        <dsp:cNvSpPr/>
      </dsp:nvSpPr>
      <dsp:spPr>
        <a:xfrm>
          <a:off x="1014447" y="4164681"/>
          <a:ext cx="6089911" cy="6408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lvl="0" algn="l" defTabSz="800100" rtl="0">
            <a:lnSpc>
              <a:spcPct val="90000"/>
            </a:lnSpc>
            <a:spcBef>
              <a:spcPct val="0"/>
            </a:spcBef>
            <a:spcAft>
              <a:spcPct val="35000"/>
            </a:spcAft>
          </a:pPr>
          <a:r>
            <a:rPr lang="en-US" sz="1800" b="1" i="1" u="none" strike="noStrike" kern="1200" cap="none" baseline="0" smtClean="0">
              <a:latin typeface="Calibri"/>
              <a:ea typeface="Calibri"/>
              <a:cs typeface="Calibri"/>
              <a:sym typeface="Calibri"/>
            </a:rPr>
            <a:t>Be country-driven and implemented at the national level</a:t>
          </a:r>
          <a:endParaRPr lang="en-US" sz="1800" b="1" i="1" u="none" strike="noStrike" kern="1200" cap="none" baseline="0" dirty="0">
            <a:latin typeface="Calibri"/>
            <a:ea typeface="Calibri"/>
            <a:cs typeface="Calibri"/>
            <a:sym typeface="Calibri"/>
          </a:endParaRPr>
        </a:p>
      </dsp:txBody>
      <dsp:txXfrm>
        <a:off x="1014447" y="4164681"/>
        <a:ext cx="6089911" cy="640869"/>
      </dsp:txXfrm>
    </dsp:sp>
    <dsp:sp modelId="{E65FFDF4-6AE2-4923-9536-954EF58A76FF}">
      <dsp:nvSpPr>
        <dsp:cNvPr id="0" name=""/>
        <dsp:cNvSpPr/>
      </dsp:nvSpPr>
      <dsp:spPr>
        <a:xfrm>
          <a:off x="613903" y="4084572"/>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D74BC1D-6D76-490B-9451-5F2ECD20064E}">
      <dsp:nvSpPr>
        <dsp:cNvPr id="0" name=""/>
        <dsp:cNvSpPr/>
      </dsp:nvSpPr>
      <dsp:spPr>
        <a:xfrm>
          <a:off x="487287" y="5125864"/>
          <a:ext cx="6617070" cy="6408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lvl="0" algn="l" defTabSz="800100" rtl="0">
            <a:lnSpc>
              <a:spcPct val="90000"/>
            </a:lnSpc>
            <a:spcBef>
              <a:spcPct val="0"/>
            </a:spcBef>
            <a:spcAft>
              <a:spcPct val="35000"/>
            </a:spcAft>
          </a:pPr>
          <a:r>
            <a:rPr lang="en-US" sz="1800" b="1" i="1" u="none" strike="noStrike" kern="1200" cap="none" baseline="0" dirty="0" smtClean="0">
              <a:latin typeface="Calibri"/>
              <a:ea typeface="Calibri"/>
              <a:cs typeface="Calibri"/>
              <a:sym typeface="Calibri"/>
            </a:rPr>
            <a:t>Build upon existing systems, as appropriate</a:t>
          </a:r>
          <a:endParaRPr lang="en-US" sz="1800" b="1" i="1" u="none" strike="noStrike" kern="1200" cap="none" baseline="0" dirty="0">
            <a:latin typeface="Calibri"/>
            <a:ea typeface="Calibri"/>
            <a:cs typeface="Calibri"/>
            <a:sym typeface="Calibri"/>
          </a:endParaRPr>
        </a:p>
      </dsp:txBody>
      <dsp:txXfrm>
        <a:off x="487287" y="5125864"/>
        <a:ext cx="6617070" cy="640869"/>
      </dsp:txXfrm>
    </dsp:sp>
    <dsp:sp modelId="{5877658E-ED6B-4949-ADF8-315E91F8CF3A}">
      <dsp:nvSpPr>
        <dsp:cNvPr id="0" name=""/>
        <dsp:cNvSpPr/>
      </dsp:nvSpPr>
      <dsp:spPr>
        <a:xfrm>
          <a:off x="86743" y="5045755"/>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6337D-D2E0-B842-B2E3-9903958BB285}" type="datetimeFigureOut">
              <a:rPr lang="en-US" smtClean="0"/>
              <a:t>10/20/2017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6979E-2B7D-7A4A-B633-373DC72BFE5F}" type="slidenum">
              <a:rPr lang="en-US" smtClean="0"/>
              <a:t>‹#›</a:t>
            </a:fld>
            <a:endParaRPr lang="en-US"/>
          </a:p>
        </p:txBody>
      </p:sp>
    </p:spTree>
    <p:extLst>
      <p:ext uri="{BB962C8B-B14F-4D97-AF65-F5344CB8AC3E}">
        <p14:creationId xmlns:p14="http://schemas.microsoft.com/office/powerpoint/2010/main" val="15585443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unfccc.int/resource/docs/2010/cop16/eng/07a01.pdf#page=2"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unfccc.int/resource/docs/2010/cop16/eng/07a01.pdf#page=1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unfccc.int/resource/docs/2010/cop16/eng/07a01.pdf#page=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unfccc.int/resource/docs/2011/cop17/eng/09a02.pdf#page=16"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nfccc.int/resource/docs/2011/cop17/eng/09a02.pdf#page=16"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unfccc.int/resource/docs/2010/cop16/eng/07a01.pdf#page=26" TargetMode="External"/><Relationship Id="rId4" Type="http://schemas.openxmlformats.org/officeDocument/2006/relationships/hyperlink" Target="http://unfccc.int/resource/docs/2010/cop16/eng/07a01.pdf#page=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Guidelines:</a:t>
            </a:r>
          </a:p>
          <a:p>
            <a:endParaRPr lang="en-GB" dirty="0" smtClean="0"/>
          </a:p>
          <a:p>
            <a:pPr marL="171450" indent="-171450">
              <a:buFont typeface="Arial" panose="020B0604020202020204" pitchFamily="34" charset="0"/>
              <a:buChar char="•"/>
            </a:pPr>
            <a:r>
              <a:rPr lang="en-GB" dirty="0" smtClean="0"/>
              <a:t>Limit text as much as possible, in favour of visuals, graphics (clean and simple), and photos that highlight your speaking</a:t>
            </a:r>
            <a:r>
              <a:rPr lang="en-GB" baseline="0" dirty="0" smtClean="0"/>
              <a:t> points, rather than repeat them. If people are busy reading, they won’t be listening to your presentation!</a:t>
            </a:r>
          </a:p>
          <a:p>
            <a:pPr marL="171450" indent="-171450">
              <a:buFont typeface="Arial" panose="020B0604020202020204" pitchFamily="34" charset="0"/>
              <a:buChar char="•"/>
            </a:pPr>
            <a:r>
              <a:rPr lang="en-GB" baseline="0" dirty="0" err="1" smtClean="0"/>
              <a:t>Powerpoints</a:t>
            </a:r>
            <a:r>
              <a:rPr lang="en-GB" baseline="0" dirty="0" smtClean="0"/>
              <a:t> should add value to your presentation. If information isn’t relevant or important, don’t include it.</a:t>
            </a:r>
          </a:p>
          <a:p>
            <a:pPr marL="171450" indent="-171450">
              <a:buFont typeface="Arial" panose="020B0604020202020204" pitchFamily="34" charset="0"/>
              <a:buChar char="•"/>
            </a:pPr>
            <a:r>
              <a:rPr lang="en-GB" baseline="0" dirty="0" smtClean="0"/>
              <a:t>Create your </a:t>
            </a:r>
            <a:r>
              <a:rPr lang="en-GB" baseline="0" dirty="0" err="1" smtClean="0"/>
              <a:t>powerpoint</a:t>
            </a:r>
            <a:r>
              <a:rPr lang="en-GB" baseline="0" dirty="0" smtClean="0"/>
              <a:t> with your live audience in mind, not as a publication for sharing afterwards. This will keep you from filling it up with too much information/text.</a:t>
            </a:r>
          </a:p>
          <a:p>
            <a:pPr marL="171450" indent="-171450">
              <a:buFont typeface="Arial" panose="020B0604020202020204" pitchFamily="34" charset="0"/>
              <a:buChar char="•"/>
            </a:pPr>
            <a:r>
              <a:rPr lang="en-GB" baseline="0" dirty="0" smtClean="0"/>
              <a:t>If you are going to insert charts, make sure they will be quickly and easily understood. Many times, complicated visuals are only meaningful to those who created them.</a:t>
            </a:r>
          </a:p>
          <a:p>
            <a:pPr marL="171450" indent="-171450">
              <a:buFont typeface="Arial" panose="020B0604020202020204" pitchFamily="34" charset="0"/>
              <a:buChar char="•"/>
            </a:pPr>
            <a:r>
              <a:rPr lang="en-GB" baseline="0" dirty="0" smtClean="0"/>
              <a:t>Avoid using animations or other outdated ‘special effects’. Keep your presentation clean and professional (i.e. no drop shadow lettering, 3D text, spinning transitions etc.)</a:t>
            </a:r>
          </a:p>
          <a:p>
            <a:pPr marL="171450" indent="-171450">
              <a:buFont typeface="Arial" panose="020B0604020202020204" pitchFamily="34" charset="0"/>
              <a:buChar char="•"/>
            </a:pPr>
            <a:r>
              <a:rPr lang="en-GB" baseline="0" dirty="0" smtClean="0"/>
              <a:t>Choose powerful images that illustrate your work. If you don’t have original photos, check out the UN-REDD Photo Bank on Flickr, or use creative commons photos (try pixabay.com for example).</a:t>
            </a:r>
          </a:p>
          <a:p>
            <a:endParaRPr lang="en-US" dirty="0"/>
          </a:p>
        </p:txBody>
      </p:sp>
      <p:sp>
        <p:nvSpPr>
          <p:cNvPr id="4" name="Slide Number Placeholder 3"/>
          <p:cNvSpPr>
            <a:spLocks noGrp="1"/>
          </p:cNvSpPr>
          <p:nvPr>
            <p:ph type="sldNum" sz="quarter" idx="10"/>
          </p:nvPr>
        </p:nvSpPr>
        <p:spPr/>
        <p:txBody>
          <a:bodyPr/>
          <a:lstStyle/>
          <a:p>
            <a:fld id="{D406979E-2B7D-7A4A-B633-373DC72BFE5F}" type="slidenum">
              <a:rPr lang="en-US" smtClean="0"/>
              <a:t>1</a:t>
            </a:fld>
            <a:endParaRPr lang="en-US"/>
          </a:p>
        </p:txBody>
      </p:sp>
    </p:spTree>
    <p:extLst>
      <p:ext uri="{BB962C8B-B14F-4D97-AF65-F5344CB8AC3E}">
        <p14:creationId xmlns:p14="http://schemas.microsoft.com/office/powerpoint/2010/main" val="174222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406979E-2B7D-7A4A-B633-373DC72BFE5F}" type="slidenum">
              <a:rPr lang="en-US" smtClean="0"/>
              <a:t>2</a:t>
            </a:fld>
            <a:endParaRPr lang="en-US"/>
          </a:p>
        </p:txBody>
      </p:sp>
    </p:spTree>
    <p:extLst>
      <p:ext uri="{BB962C8B-B14F-4D97-AF65-F5344CB8AC3E}">
        <p14:creationId xmlns:p14="http://schemas.microsoft.com/office/powerpoint/2010/main" val="3829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Shape 141"/>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42" name="Shape 142"/>
          <p:cNvSpPr txBox="1">
            <a:spLocks noGrp="1"/>
          </p:cNvSpPr>
          <p:nvPr>
            <p:ph type="body" idx="1"/>
          </p:nvPr>
        </p:nvSpPr>
        <p:spPr>
          <a:xfrm>
            <a:off x="685800" y="4343400"/>
            <a:ext cx="5486400" cy="4114800"/>
          </a:xfrm>
          <a:ln/>
        </p:spPr>
        <p:txBody>
          <a:bodyPr lIns="91425" tIns="45700" rIns="91425" bIns="45700" anchor="t" anchorCtr="0">
            <a:noAutofit/>
          </a:bodyPr>
          <a:lstStyle/>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These are the three key messages to remind us that there is more to UNFCCC safeguard requirements than the SIS </a:t>
            </a:r>
          </a:p>
          <a:p>
            <a:pPr marL="171450" indent="-95250" eaLnBrk="1" fontAlgn="auto" hangingPunct="1">
              <a:spcBef>
                <a:spcPts val="0"/>
              </a:spcBef>
              <a:spcAft>
                <a:spcPts val="0"/>
              </a:spcAft>
              <a:buClr>
                <a:schemeClr val="dk1"/>
              </a:buClr>
              <a:buFont typeface="Arial"/>
              <a:buNone/>
              <a:defRPr/>
            </a:pPr>
            <a:endParaRPr dirty="0">
              <a:solidFill>
                <a:schemeClr val="dk1"/>
              </a:solidFill>
              <a:ea typeface="Calibri"/>
              <a:cs typeface="Calibri"/>
              <a:sym typeface="Calibri"/>
            </a:endParaRPr>
          </a:p>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Requirement no. 1 – safeguards need to be </a:t>
            </a:r>
            <a:r>
              <a:rPr lang="en-US" dirty="0" err="1">
                <a:solidFill>
                  <a:schemeClr val="dk1"/>
                </a:solidFill>
                <a:ea typeface="Calibri"/>
                <a:cs typeface="Calibri"/>
                <a:sym typeface="Calibri"/>
              </a:rPr>
              <a:t>operationalised</a:t>
            </a:r>
            <a:r>
              <a:rPr lang="en-US" dirty="0">
                <a:solidFill>
                  <a:schemeClr val="dk1"/>
                </a:solidFill>
                <a:ea typeface="Calibri"/>
                <a:cs typeface="Calibri"/>
                <a:sym typeface="Calibri"/>
              </a:rPr>
              <a:t> throughout the implementation of REDD+ activities – is often overlooked and eclipsed by the tangible outputs of the other two key requirements: SIS and summary of information</a:t>
            </a:r>
          </a:p>
        </p:txBody>
      </p:sp>
    </p:spTree>
    <p:extLst>
      <p:ext uri="{BB962C8B-B14F-4D97-AF65-F5344CB8AC3E}">
        <p14:creationId xmlns:p14="http://schemas.microsoft.com/office/powerpoint/2010/main" val="25670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Shape 119"/>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20" name="Shape 120"/>
          <p:cNvSpPr txBox="1">
            <a:spLocks noGrp="1"/>
          </p:cNvSpPr>
          <p:nvPr>
            <p:ph type="body" idx="1"/>
          </p:nvPr>
        </p:nvSpPr>
        <p:spPr>
          <a:xfrm>
            <a:off x="414338" y="4359275"/>
            <a:ext cx="5840412" cy="4476750"/>
          </a:xfrm>
          <a:ln/>
        </p:spPr>
        <p:txBody>
          <a:bodyPr lIns="91425" tIns="45700" rIns="91425" bIns="45700" anchor="t" anchorCtr="0">
            <a:noAutofit/>
          </a:bodyPr>
          <a:lstStyle/>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COP16 (Cancun) in 2010 agreed that a set of seven safeguards, commonly referred to as the Cancun Safeguards, should be promoted and supported when undertaking REDD+ activities. The safeguards in Appendix 1 of decision </a:t>
            </a:r>
            <a:r>
              <a:rPr lang="en-US" u="sng" dirty="0">
                <a:solidFill>
                  <a:schemeClr val="hlink"/>
                </a:solidFill>
                <a:ea typeface="Calibri"/>
                <a:cs typeface="Calibri"/>
                <a:sym typeface="Calibri"/>
                <a:hlinkClick r:id="rId3"/>
              </a:rPr>
              <a:t>1/CP.16</a:t>
            </a:r>
            <a:r>
              <a:rPr lang="en-US" dirty="0">
                <a:solidFill>
                  <a:schemeClr val="dk1"/>
                </a:solidFill>
                <a:ea typeface="Calibri"/>
                <a:cs typeface="Calibri"/>
                <a:sym typeface="Calibri"/>
              </a:rPr>
              <a:t> indicate that when undertaking activities referred to in </a:t>
            </a:r>
            <a:r>
              <a:rPr lang="en-US" u="sng" dirty="0">
                <a:solidFill>
                  <a:schemeClr val="hlink"/>
                </a:solidFill>
                <a:ea typeface="Calibri"/>
                <a:cs typeface="Calibri"/>
                <a:sym typeface="Calibri"/>
                <a:hlinkClick r:id="rId4"/>
              </a:rPr>
              <a:t>paragraph 70</a:t>
            </a:r>
            <a:r>
              <a:rPr lang="en-US" dirty="0">
                <a:solidFill>
                  <a:schemeClr val="dk1"/>
                </a:solidFill>
                <a:ea typeface="Calibri"/>
                <a:cs typeface="Calibri"/>
                <a:sym typeface="Calibri"/>
              </a:rPr>
              <a:t> of decision </a:t>
            </a:r>
            <a:r>
              <a:rPr lang="en-US" u="sng" dirty="0">
                <a:solidFill>
                  <a:schemeClr val="hlink"/>
                </a:solidFill>
                <a:ea typeface="Calibri"/>
                <a:cs typeface="Calibri"/>
                <a:sym typeface="Calibri"/>
                <a:hlinkClick r:id="rId3"/>
              </a:rPr>
              <a:t>1/CP.16</a:t>
            </a:r>
            <a:r>
              <a:rPr lang="en-US" dirty="0">
                <a:solidFill>
                  <a:schemeClr val="dk1"/>
                </a:solidFill>
                <a:ea typeface="Calibri"/>
                <a:cs typeface="Calibri"/>
                <a:sym typeface="Calibri"/>
              </a:rPr>
              <a:t>, the following safeguards should be promoted and </a:t>
            </a:r>
            <a:r>
              <a:rPr lang="en-US" dirty="0" smtClean="0">
                <a:solidFill>
                  <a:schemeClr val="dk1"/>
                </a:solidFill>
                <a:ea typeface="Calibri"/>
                <a:cs typeface="Calibri"/>
                <a:sym typeface="Calibri"/>
              </a:rPr>
              <a:t>supported (</a:t>
            </a:r>
            <a:r>
              <a:rPr lang="en-US" dirty="0" err="1" smtClean="0">
                <a:solidFill>
                  <a:schemeClr val="dk1"/>
                </a:solidFill>
                <a:ea typeface="Calibri"/>
                <a:cs typeface="Calibri"/>
                <a:sym typeface="Calibri"/>
              </a:rPr>
              <a:t>promouvoir</a:t>
            </a:r>
            <a:r>
              <a:rPr lang="en-US" dirty="0" smtClean="0">
                <a:solidFill>
                  <a:schemeClr val="dk1"/>
                </a:solidFill>
                <a:ea typeface="Calibri"/>
                <a:cs typeface="Calibri"/>
                <a:sym typeface="Calibri"/>
              </a:rPr>
              <a:t> et adherer):</a:t>
            </a:r>
            <a:endParaRPr lang="en-US" dirty="0">
              <a:solidFill>
                <a:schemeClr val="dk1"/>
              </a:solidFill>
              <a:ea typeface="Calibri"/>
              <a:cs typeface="Calibri"/>
              <a:sym typeface="Calibri"/>
            </a:endParaRPr>
          </a:p>
          <a:p>
            <a:pPr eaLnBrk="1" hangingPunct="1">
              <a:defRPr/>
            </a:pPr>
            <a:endParaRPr lang="fr-FR" dirty="0" smtClean="0"/>
          </a:p>
          <a:p>
            <a:pPr eaLnBrk="1" hangingPunct="1">
              <a:defRPr/>
            </a:pPr>
            <a:r>
              <a:rPr lang="fr-FR" dirty="0" smtClean="0"/>
              <a:t>a) Nécessité de veiller à ce que les activités viennent en complément des objectifs des programmes forestiers nationaux et des conventions et accords internationaux pertinents ou soient compatibles avec ces objectifs; </a:t>
            </a:r>
          </a:p>
          <a:p>
            <a:pPr eaLnBrk="1" hangingPunct="1">
              <a:defRPr/>
            </a:pPr>
            <a:r>
              <a:rPr lang="fr-FR" dirty="0" smtClean="0"/>
              <a:t>b) Structures nationales transparentes et efficaces de gouvernance forestière tenant compte de la législation et de la souveraineté nationales; </a:t>
            </a:r>
          </a:p>
          <a:p>
            <a:pPr eaLnBrk="1" hangingPunct="1">
              <a:defRPr/>
            </a:pPr>
            <a:r>
              <a:rPr lang="fr-FR" dirty="0" smtClean="0"/>
              <a:t>c) Respect des connaissances et des droits des peuples autochtones et des membres des communautés locales, en tenant compte des obligations internationales pertinentes et des situations et législations nationales, et en notant que l’Assemblée générale des Nations Unies a adopté la Déclaration des Nations Unies sur les droits des peuples autochtones; </a:t>
            </a:r>
          </a:p>
          <a:p>
            <a:pPr eaLnBrk="1" hangingPunct="1">
              <a:defRPr/>
            </a:pPr>
            <a:r>
              <a:rPr lang="fr-FR" dirty="0" smtClean="0"/>
              <a:t>d) Participation intégrale et effective des parties prenantes concernées, en particulier des peuples autochtones et des communautés locales, aux activités visées aux paragraphes 70 et 72 de la présente décision; </a:t>
            </a:r>
          </a:p>
          <a:p>
            <a:pPr eaLnBrk="1" hangingPunct="1">
              <a:defRPr/>
            </a:pPr>
            <a:r>
              <a:rPr lang="fr-FR" dirty="0" smtClean="0"/>
              <a:t>e) Mesures qui soient compatibles avec la préservation des forêts naturelles et de la diversité biologique, en veillant à ce que les activités visées au paragraphe 70 de la présente décision ne se prêtent pas à une conversion des forêts naturelles mais incitent plutôt à protéger et à conserver ces forêts et les services rendus par leurs écosystèmes, ainsi qu’à renforcer d’autres avantages sociaux et environnementaux10; </a:t>
            </a:r>
          </a:p>
          <a:p>
            <a:pPr eaLnBrk="1" hangingPunct="1">
              <a:defRPr/>
            </a:pPr>
            <a:r>
              <a:rPr lang="fr-FR" dirty="0" smtClean="0"/>
              <a:t>f) Mesures visant à prendre en compte les risques d’inversion; </a:t>
            </a:r>
          </a:p>
          <a:p>
            <a:pPr eaLnBrk="1" hangingPunct="1">
              <a:defRPr/>
            </a:pPr>
            <a:r>
              <a:rPr lang="fr-FR" dirty="0" smtClean="0"/>
              <a:t>g) Mesures visant à réduire les déplacements d’émission </a:t>
            </a:r>
            <a:endParaRPr dirty="0">
              <a:solidFill>
                <a:schemeClr val="dk1"/>
              </a:solidFill>
              <a:ea typeface="Calibri"/>
              <a:cs typeface="Calibri"/>
              <a:sym typeface="Calibri"/>
            </a:endParaRPr>
          </a:p>
        </p:txBody>
      </p:sp>
      <p:sp>
        <p:nvSpPr>
          <p:cNvPr id="26628" name="Shape 121"/>
          <p:cNvSpPr>
            <a:spLocks noGrp="1"/>
          </p:cNvSpPr>
          <p:nvPr>
            <p:ph type="sldNum" sz="quarter" idx="5"/>
          </p:nvPr>
        </p:nvSpPr>
        <p:spPr bwMode="auto">
          <a:xfrm>
            <a:off x="3884613" y="8685213"/>
            <a:ext cx="29718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25000"/>
              <a:defRPr/>
            </a:pPr>
            <a:fld id="{921845CD-E028-409D-A098-0EED1FCFAA11}" type="slidenum">
              <a:rPr lang="en-US" altLang="fr-FR" smtClean="0">
                <a:solidFill>
                  <a:srgbClr val="000000"/>
                </a:solidFill>
                <a:latin typeface="Calibri" pitchFamily="34" charset="0"/>
              </a:rPr>
              <a:pPr fontAlgn="base">
                <a:spcBef>
                  <a:spcPct val="0"/>
                </a:spcBef>
                <a:spcAft>
                  <a:spcPct val="0"/>
                </a:spcAft>
                <a:buSzPct val="25000"/>
                <a:defRPr/>
              </a:pPr>
              <a:t>4</a:t>
            </a:fld>
            <a:endParaRPr lang="en-US" altLang="fr-FR" smtClean="0">
              <a:solidFill>
                <a:srgbClr val="000000"/>
              </a:solidFill>
              <a:latin typeface="Calibri" pitchFamily="34" charset="0"/>
            </a:endParaRPr>
          </a:p>
        </p:txBody>
      </p:sp>
    </p:spTree>
    <p:extLst>
      <p:ext uri="{BB962C8B-B14F-4D97-AF65-F5344CB8AC3E}">
        <p14:creationId xmlns:p14="http://schemas.microsoft.com/office/powerpoint/2010/main" val="95196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67"/>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8" name="Shape 168"/>
          <p:cNvSpPr txBox="1">
            <a:spLocks noGrp="1"/>
          </p:cNvSpPr>
          <p:nvPr>
            <p:ph type="body" idx="1"/>
          </p:nvPr>
        </p:nvSpPr>
        <p:spPr>
          <a:xfrm>
            <a:off x="685800" y="4343400"/>
            <a:ext cx="5486400" cy="4114800"/>
          </a:xfrm>
          <a:ln/>
        </p:spPr>
        <p:txBody>
          <a:bodyPr lIns="91425" tIns="45700" rIns="91425" bIns="45700" anchor="t" anchorCtr="0">
            <a:noAutofit/>
          </a:bodyPr>
          <a:lstStyle/>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REDD+ actions = policies and measures (</a:t>
            </a:r>
            <a:r>
              <a:rPr lang="en-US" dirty="0" err="1">
                <a:solidFill>
                  <a:schemeClr val="dk1"/>
                </a:solidFill>
                <a:ea typeface="Calibri"/>
                <a:cs typeface="Calibri"/>
                <a:sym typeface="Calibri"/>
              </a:rPr>
              <a:t>PaMs</a:t>
            </a:r>
            <a:r>
              <a:rPr lang="en-US" dirty="0">
                <a:solidFill>
                  <a:schemeClr val="dk1"/>
                </a:solidFill>
                <a:ea typeface="Calibri"/>
                <a:cs typeface="Calibri"/>
                <a:sym typeface="Calibri"/>
              </a:rPr>
              <a:t>), comprising the national strategy/action plan (NS/AP), identified and implemented to tackle the drivers of deforestation and forest degradation, as well as barriers to more effective and/or extensive ‘plus’ activities of REDD+</a:t>
            </a:r>
          </a:p>
          <a:p>
            <a:pPr eaLnBrk="1" fontAlgn="auto" hangingPunct="1">
              <a:spcBef>
                <a:spcPts val="0"/>
              </a:spcBef>
              <a:spcAft>
                <a:spcPts val="0"/>
              </a:spcAft>
              <a:defRPr/>
            </a:pPr>
            <a:endParaRPr dirty="0">
              <a:solidFill>
                <a:schemeClr val="dk1"/>
              </a:solidFill>
              <a:ea typeface="Calibri"/>
              <a:cs typeface="Calibri"/>
              <a:sym typeface="Calibri"/>
            </a:endParaRPr>
          </a:p>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Important to note the link between </a:t>
            </a:r>
            <a:r>
              <a:rPr lang="en-US" dirty="0" err="1">
                <a:solidFill>
                  <a:schemeClr val="dk1"/>
                </a:solidFill>
                <a:ea typeface="Calibri"/>
                <a:cs typeface="Calibri"/>
                <a:sym typeface="Calibri"/>
              </a:rPr>
              <a:t>PaMs</a:t>
            </a:r>
            <a:r>
              <a:rPr lang="en-US" dirty="0">
                <a:solidFill>
                  <a:schemeClr val="dk1"/>
                </a:solidFill>
                <a:ea typeface="Calibri"/>
                <a:cs typeface="Calibri"/>
                <a:sym typeface="Calibri"/>
              </a:rPr>
              <a:t> in the NS/AP and the country approach to safeguards, which is explored in more detail in Module 2 </a:t>
            </a:r>
          </a:p>
        </p:txBody>
      </p:sp>
      <p:sp>
        <p:nvSpPr>
          <p:cNvPr id="29700" name="Shape 169"/>
          <p:cNvSpPr>
            <a:spLocks noGrp="1"/>
          </p:cNvSpPr>
          <p:nvPr>
            <p:ph type="sldNum" sz="quarter" idx="5"/>
          </p:nvPr>
        </p:nvSpPr>
        <p:spPr bwMode="auto">
          <a:xfrm>
            <a:off x="3884613" y="8685213"/>
            <a:ext cx="29718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25000"/>
              <a:defRPr/>
            </a:pPr>
            <a:fld id="{2A1682AF-C8F1-4529-B93B-901ADE022FC4}" type="slidenum">
              <a:rPr lang="en-US" altLang="fr-FR" smtClean="0">
                <a:solidFill>
                  <a:srgbClr val="000000"/>
                </a:solidFill>
                <a:latin typeface="Calibri" pitchFamily="34" charset="0"/>
              </a:rPr>
              <a:pPr fontAlgn="base">
                <a:spcBef>
                  <a:spcPct val="0"/>
                </a:spcBef>
                <a:spcAft>
                  <a:spcPct val="0"/>
                </a:spcAft>
                <a:buSzPct val="25000"/>
                <a:defRPr/>
              </a:pPr>
              <a:t>5</a:t>
            </a:fld>
            <a:endParaRPr lang="en-US" altLang="fr-FR" smtClean="0">
              <a:solidFill>
                <a:srgbClr val="000000"/>
              </a:solidFill>
              <a:latin typeface="Calibri" pitchFamily="34" charset="0"/>
            </a:endParaRPr>
          </a:p>
        </p:txBody>
      </p:sp>
    </p:spTree>
    <p:extLst>
      <p:ext uri="{BB962C8B-B14F-4D97-AF65-F5344CB8AC3E}">
        <p14:creationId xmlns:p14="http://schemas.microsoft.com/office/powerpoint/2010/main" val="168883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solidFill>
                  <a:srgbClr val="000000"/>
                </a:solidFill>
                <a:ea typeface="Calibri" pitchFamily="34" charset="0"/>
                <a:cs typeface="Calibri" pitchFamily="34" charset="0"/>
                <a:sym typeface="Calibri" pitchFamily="34" charset="0"/>
              </a:rPr>
              <a:t>The </a:t>
            </a:r>
            <a:r>
              <a:rPr lang="en-US" altLang="en-US" u="sng" smtClean="0">
                <a:solidFill>
                  <a:schemeClr val="hlink"/>
                </a:solidFill>
                <a:ea typeface="Calibri" pitchFamily="34" charset="0"/>
                <a:cs typeface="Calibri" pitchFamily="34" charset="0"/>
                <a:sym typeface="Calibri" pitchFamily="34" charset="0"/>
                <a:hlinkClick r:id="rId3"/>
              </a:rPr>
              <a:t>Cancun Agreements</a:t>
            </a:r>
            <a:r>
              <a:rPr lang="en-US" altLang="en-US" smtClean="0">
                <a:solidFill>
                  <a:srgbClr val="000000"/>
                </a:solidFill>
                <a:ea typeface="Calibri" pitchFamily="34" charset="0"/>
                <a:cs typeface="Calibri" pitchFamily="34" charset="0"/>
                <a:sym typeface="Calibri" pitchFamily="34" charset="0"/>
              </a:rPr>
              <a:t> (COP 16, 2010) and subsequent decisions adopted in </a:t>
            </a:r>
            <a:r>
              <a:rPr lang="en-US" altLang="en-US" u="sng" smtClean="0">
                <a:solidFill>
                  <a:schemeClr val="hlink"/>
                </a:solidFill>
                <a:ea typeface="Calibri" pitchFamily="34" charset="0"/>
                <a:cs typeface="Calibri" pitchFamily="34" charset="0"/>
                <a:sym typeface="Calibri" pitchFamily="34" charset="0"/>
                <a:hlinkClick r:id="rId4"/>
              </a:rPr>
              <a:t>Durban</a:t>
            </a:r>
            <a:r>
              <a:rPr lang="en-US" altLang="en-US" smtClean="0">
                <a:solidFill>
                  <a:srgbClr val="000000"/>
                </a:solidFill>
                <a:ea typeface="Calibri" pitchFamily="34" charset="0"/>
                <a:cs typeface="Calibri" pitchFamily="34" charset="0"/>
                <a:sym typeface="Calibri" pitchFamily="34" charset="0"/>
              </a:rPr>
              <a:t> (COP 17, 2011) request Parties implementing REDD+ to ‘</a:t>
            </a:r>
            <a:r>
              <a:rPr lang="en-US" altLang="en-US" i="1" smtClean="0">
                <a:solidFill>
                  <a:srgbClr val="000000"/>
                </a:solidFill>
                <a:ea typeface="Calibri" pitchFamily="34" charset="0"/>
                <a:cs typeface="Calibri" pitchFamily="34" charset="0"/>
                <a:sym typeface="Calibri" pitchFamily="34" charset="0"/>
              </a:rPr>
              <a:t>develop a system for providing information on how the Cancun safeguards are being addressed and respected throughout the implementation of the REDD+ activities’</a:t>
            </a:r>
            <a:r>
              <a:rPr lang="en-US" altLang="en-US" smtClean="0">
                <a:solidFill>
                  <a:srgbClr val="000000"/>
                </a:solidFill>
                <a:ea typeface="Calibri" pitchFamily="34" charset="0"/>
                <a:cs typeface="Calibri" pitchFamily="34" charset="0"/>
                <a:sym typeface="Calibri" pitchFamily="34" charset="0"/>
              </a:rPr>
              <a:t>, or a Safeguard Information System (SIS)</a:t>
            </a:r>
          </a:p>
          <a:p>
            <a:pPr eaLnBrk="1" hangingPunct="1"/>
            <a:endParaRPr lang="en-US" altLang="en-US" smtClean="0">
              <a:solidFill>
                <a:srgbClr val="000000"/>
              </a:solidFill>
              <a:ea typeface="Calibri" pitchFamily="34" charset="0"/>
              <a:cs typeface="Calibri" pitchFamily="34" charset="0"/>
              <a:sym typeface="Calibri" pitchFamily="34" charset="0"/>
            </a:endParaRPr>
          </a:p>
          <a:p>
            <a:pPr eaLnBrk="1" hangingPunct="1"/>
            <a:r>
              <a:rPr lang="en-US" altLang="en-US" smtClean="0">
                <a:solidFill>
                  <a:srgbClr val="000000"/>
                </a:solidFill>
                <a:ea typeface="Calibri" pitchFamily="34" charset="0"/>
                <a:cs typeface="Calibri" pitchFamily="34" charset="0"/>
                <a:sym typeface="Calibri" pitchFamily="34" charset="0"/>
              </a:rPr>
              <a:t>Un systeme pour la communication des informations relatives a la maniere dont les garanties de Cancun sont prises en compte et respectees pendant la mise en oeuvre des activites REDD+</a:t>
            </a:r>
          </a:p>
          <a:p>
            <a:pPr eaLnBrk="1" hangingPunct="1"/>
            <a:endParaRPr lang="fr-FR" altLang="en-US" smtClean="0"/>
          </a:p>
        </p:txBody>
      </p:sp>
      <p:sp>
        <p:nvSpPr>
          <p:cNvPr id="4" name="Slide Number Placeholder 3"/>
          <p:cNvSpPr>
            <a:spLocks noGrp="1"/>
          </p:cNvSpPr>
          <p:nvPr>
            <p:ph type="sldNum" sz="quarter" idx="5"/>
          </p:nvPr>
        </p:nvSpPr>
        <p:spPr/>
        <p:txBody>
          <a:bodyPr/>
          <a:lstStyle/>
          <a:p>
            <a:pPr>
              <a:defRPr/>
            </a:pPr>
            <a:fld id="{2EE44243-A306-4EE0-8C66-8A57C3EF6724}" type="slidenum">
              <a:rPr lang="fr-CH" smtClean="0"/>
              <a:pPr>
                <a:defRPr/>
              </a:pPr>
              <a:t>6</a:t>
            </a:fld>
            <a:endParaRPr lang="fr-CH"/>
          </a:p>
        </p:txBody>
      </p:sp>
    </p:spTree>
    <p:extLst>
      <p:ext uri="{BB962C8B-B14F-4D97-AF65-F5344CB8AC3E}">
        <p14:creationId xmlns:p14="http://schemas.microsoft.com/office/powerpoint/2010/main" val="357482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Shape 803"/>
          <p:cNvSpPr>
            <a:spLocks noGrp="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buSzPct val="25000"/>
            </a:pPr>
            <a:fld id="{62F5BD6A-F939-431B-917B-679665D3FFEF}" type="slidenum">
              <a:rPr lang="en-US" altLang="fr-FR" smtClean="0">
                <a:solidFill>
                  <a:srgbClr val="000000"/>
                </a:solidFill>
                <a:latin typeface="Arial" pitchFamily="34" charset="0"/>
                <a:cs typeface="Arial" pitchFamily="34" charset="0"/>
                <a:sym typeface="Arial" pitchFamily="34" charset="0"/>
              </a:rPr>
              <a:pPr eaLnBrk="1" fontAlgn="base" hangingPunct="1">
                <a:spcBef>
                  <a:spcPct val="0"/>
                </a:spcBef>
                <a:spcAft>
                  <a:spcPct val="0"/>
                </a:spcAft>
                <a:buSzPct val="25000"/>
              </a:pPr>
              <a:t>7</a:t>
            </a:fld>
            <a:endParaRPr lang="en-US" altLang="fr-FR" smtClean="0">
              <a:solidFill>
                <a:srgbClr val="000000"/>
              </a:solidFill>
              <a:latin typeface="Arial" pitchFamily="34" charset="0"/>
              <a:cs typeface="Arial" pitchFamily="34" charset="0"/>
              <a:sym typeface="Arial" pitchFamily="34" charset="0"/>
            </a:endParaRPr>
          </a:p>
        </p:txBody>
      </p:sp>
      <p:sp>
        <p:nvSpPr>
          <p:cNvPr id="29699" name="Shape 804"/>
          <p:cNvSpPr>
            <a:spLocks noGrp="1" noRot="1" noChangeAspect="1" noTextEdit="1"/>
          </p:cNvSpPr>
          <p:nvPr>
            <p:ph type="sldImg" idx="2"/>
          </p:nvPr>
        </p:nvSpPr>
        <p:spPr bwMode="auto">
          <a:xfrm>
            <a:off x="1147763" y="687388"/>
            <a:ext cx="4568825" cy="342741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9700" name="Shape 805"/>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eaLnBrk="1" hangingPunct="1">
              <a:spcBef>
                <a:spcPct val="0"/>
              </a:spcBef>
            </a:pPr>
            <a:endParaRPr lang="en-US" altLang="en-US" sz="900" smtClean="0">
              <a:solidFill>
                <a:srgbClr val="000000"/>
              </a:solidFill>
              <a:ea typeface="Calibri" pitchFamily="34" charset="0"/>
              <a:cs typeface="Calibri" pitchFamily="34" charset="0"/>
              <a:sym typeface="Calibri" pitchFamily="34" charset="0"/>
            </a:endParaRPr>
          </a:p>
          <a:p>
            <a:pPr eaLnBrk="1" hangingPunct="1">
              <a:spcBef>
                <a:spcPct val="0"/>
              </a:spcBef>
              <a:buClr>
                <a:srgbClr val="000000"/>
              </a:buClr>
              <a:buFontTx/>
              <a:buChar char="•"/>
            </a:pPr>
            <a:r>
              <a:rPr lang="en-US" altLang="en-US" sz="900" smtClean="0">
                <a:solidFill>
                  <a:srgbClr val="000000"/>
                </a:solidFill>
                <a:ea typeface="Calibri" pitchFamily="34" charset="0"/>
                <a:cs typeface="Calibri" pitchFamily="34" charset="0"/>
                <a:sym typeface="Calibri" pitchFamily="34" charset="0"/>
              </a:rPr>
              <a:t>Decision </a:t>
            </a:r>
            <a:r>
              <a:rPr lang="en-US" altLang="en-US" sz="900" u="sng" smtClean="0">
                <a:solidFill>
                  <a:schemeClr val="hlink"/>
                </a:solidFill>
                <a:ea typeface="Calibri" pitchFamily="34" charset="0"/>
                <a:cs typeface="Calibri" pitchFamily="34" charset="0"/>
                <a:sym typeface="Calibri" pitchFamily="34" charset="0"/>
                <a:hlinkClick r:id="rId3"/>
              </a:rPr>
              <a:t>12/CP.17</a:t>
            </a:r>
            <a:r>
              <a:rPr lang="en-US" altLang="en-US" sz="900" smtClean="0">
                <a:solidFill>
                  <a:srgbClr val="000000"/>
                </a:solidFill>
                <a:ea typeface="Calibri" pitchFamily="34" charset="0"/>
                <a:cs typeface="Calibri" pitchFamily="34" charset="0"/>
                <a:sym typeface="Calibri" pitchFamily="34" charset="0"/>
              </a:rPr>
              <a:t> (Durban) on providing information on how safeguards are addressed and respected states that Parties undertaking REDD+ activities “…</a:t>
            </a:r>
            <a:r>
              <a:rPr lang="en-US" altLang="en-US" sz="900" i="1" smtClean="0">
                <a:solidFill>
                  <a:srgbClr val="000000"/>
                </a:solidFill>
                <a:ea typeface="Calibri" pitchFamily="34" charset="0"/>
                <a:cs typeface="Calibri" pitchFamily="34" charset="0"/>
                <a:sym typeface="Calibri" pitchFamily="34" charset="0"/>
              </a:rPr>
              <a:t>should provide a summary of information on how the safeguards in </a:t>
            </a:r>
            <a:r>
              <a:rPr lang="en-US" altLang="en-US" sz="900" i="1" u="sng" smtClean="0">
                <a:solidFill>
                  <a:schemeClr val="hlink"/>
                </a:solidFill>
                <a:ea typeface="Calibri" pitchFamily="34" charset="0"/>
                <a:cs typeface="Calibri" pitchFamily="34" charset="0"/>
                <a:sym typeface="Calibri" pitchFamily="34" charset="0"/>
                <a:hlinkClick r:id="rId4"/>
              </a:rPr>
              <a:t>1/CP.16</a:t>
            </a:r>
            <a:r>
              <a:rPr lang="en-US" altLang="en-US" sz="900" i="1" smtClean="0">
                <a:solidFill>
                  <a:srgbClr val="000000"/>
                </a:solidFill>
                <a:ea typeface="Calibri" pitchFamily="34" charset="0"/>
                <a:cs typeface="Calibri" pitchFamily="34" charset="0"/>
                <a:sym typeface="Calibri" pitchFamily="34" charset="0"/>
              </a:rPr>
              <a:t> </a:t>
            </a:r>
            <a:r>
              <a:rPr lang="en-US" altLang="en-US" sz="900" i="1" u="sng" smtClean="0">
                <a:solidFill>
                  <a:schemeClr val="hlink"/>
                </a:solidFill>
                <a:ea typeface="Calibri" pitchFamily="34" charset="0"/>
                <a:cs typeface="Calibri" pitchFamily="34" charset="0"/>
                <a:sym typeface="Calibri" pitchFamily="34" charset="0"/>
                <a:hlinkClick r:id="rId5"/>
              </a:rPr>
              <a:t>appendix I</a:t>
            </a:r>
            <a:r>
              <a:rPr lang="en-US" altLang="en-US" sz="900" i="1" smtClean="0">
                <a:solidFill>
                  <a:srgbClr val="000000"/>
                </a:solidFill>
                <a:ea typeface="Calibri" pitchFamily="34" charset="0"/>
                <a:cs typeface="Calibri" pitchFamily="34" charset="0"/>
                <a:sym typeface="Calibri" pitchFamily="34" charset="0"/>
              </a:rPr>
              <a:t>, are being addressed and respected throughout the implementation of the activities</a:t>
            </a:r>
            <a:r>
              <a:rPr lang="en-US" altLang="en-US" sz="900" smtClean="0">
                <a:solidFill>
                  <a:srgbClr val="000000"/>
                </a:solidFill>
                <a:ea typeface="Calibri" pitchFamily="34" charset="0"/>
                <a:cs typeface="Calibri" pitchFamily="34" charset="0"/>
                <a:sym typeface="Calibri" pitchFamily="34" charset="0"/>
              </a:rPr>
              <a:t>.” The decision states that this summary of information should be provided periodically and be included in national communications.</a:t>
            </a:r>
          </a:p>
          <a:p>
            <a:pPr eaLnBrk="1" hangingPunct="1">
              <a:spcBef>
                <a:spcPct val="0"/>
              </a:spcBef>
              <a:buClr>
                <a:srgbClr val="000000"/>
              </a:buClr>
              <a:buFontTx/>
              <a:buChar char="•"/>
            </a:pPr>
            <a:endParaRPr lang="en-US" altLang="en-US" sz="900" smtClean="0">
              <a:solidFill>
                <a:srgbClr val="000000"/>
              </a:solidFill>
              <a:ea typeface="Calibri" pitchFamily="34" charset="0"/>
              <a:cs typeface="Calibri" pitchFamily="34" charset="0"/>
              <a:sym typeface="Calibri" pitchFamily="34" charset="0"/>
            </a:endParaRPr>
          </a:p>
          <a:p>
            <a:pPr eaLnBrk="1" hangingPunct="1">
              <a:spcBef>
                <a:spcPct val="0"/>
              </a:spcBef>
              <a:buClr>
                <a:srgbClr val="000000"/>
              </a:buClr>
              <a:buFontTx/>
              <a:buChar char="•"/>
            </a:pPr>
            <a:r>
              <a:rPr lang="fr-FR" altLang="en-US" sz="900" smtClean="0"/>
              <a:t>Convient que les systèmes de communication d’informations sur la manière dont les garanties visées à l’appendice I de la décision 1/CP.16 sont prises en compte et respectées doivent, compte tenu de la situation des pays et de leurs capacités respectives, et dans le respect de leur souveraineté et leur législation, des obligations et accords internationaux pertinents et du souci de l’égalité entre les sexes: </a:t>
            </a:r>
          </a:p>
          <a:p>
            <a:pPr eaLnBrk="1" hangingPunct="1">
              <a:spcBef>
                <a:spcPct val="0"/>
              </a:spcBef>
              <a:buClr>
                <a:srgbClr val="000000"/>
              </a:buClr>
              <a:buFontTx/>
              <a:buAutoNum type="alphaLcParenR"/>
            </a:pPr>
            <a:r>
              <a:rPr lang="fr-FR" altLang="en-US" sz="900" smtClean="0"/>
              <a:t>Respecter les principes énoncés au paragraphe 1 de l’appendice I de la décision 1/CP.16; </a:t>
            </a:r>
          </a:p>
          <a:p>
            <a:pPr eaLnBrk="1" hangingPunct="1">
              <a:spcBef>
                <a:spcPct val="0"/>
              </a:spcBef>
              <a:buClr>
                <a:srgbClr val="000000"/>
              </a:buClr>
              <a:buFontTx/>
              <a:buAutoNum type="alphaLcParenR"/>
            </a:pPr>
            <a:r>
              <a:rPr lang="fr-FR" altLang="en-US" sz="900" smtClean="0"/>
              <a:t>Fournir des informations transparentes et cohérentes, accessibles à toutes les parties prenantes concernées et régulièrement mises à jour; </a:t>
            </a:r>
          </a:p>
          <a:p>
            <a:pPr eaLnBrk="1" hangingPunct="1">
              <a:spcBef>
                <a:spcPct val="0"/>
              </a:spcBef>
              <a:buClr>
                <a:srgbClr val="000000"/>
              </a:buClr>
              <a:buFontTx/>
              <a:buAutoNum type="alphaLcParenR"/>
            </a:pPr>
            <a:r>
              <a:rPr lang="fr-FR" altLang="en-US" sz="900" smtClean="0"/>
              <a:t>Être transparents et suffisamment flexibles pour être progressivement améliorés</a:t>
            </a:r>
          </a:p>
          <a:p>
            <a:pPr eaLnBrk="1" hangingPunct="1">
              <a:spcBef>
                <a:spcPct val="0"/>
              </a:spcBef>
              <a:buClr>
                <a:srgbClr val="000000"/>
              </a:buClr>
              <a:buFontTx/>
              <a:buAutoNum type="alphaLcParenR"/>
            </a:pPr>
            <a:r>
              <a:rPr lang="fr-FR" altLang="en-US" sz="900" smtClean="0"/>
              <a:t>Apporter des informations sur la manière dont toutes les garanties visées à l’appendice I de la décision 1/CP.16 sont prises en compte et respectées; </a:t>
            </a:r>
          </a:p>
          <a:p>
            <a:pPr eaLnBrk="1" hangingPunct="1">
              <a:spcBef>
                <a:spcPct val="0"/>
              </a:spcBef>
              <a:buClr>
                <a:srgbClr val="000000"/>
              </a:buClr>
              <a:buFontTx/>
              <a:buAutoNum type="alphaLcParenR"/>
            </a:pPr>
            <a:r>
              <a:rPr lang="fr-FR" altLang="en-US" sz="900" smtClean="0"/>
              <a:t>Suivre une démarche impulsée par les pays et être mis en œuvre au niveau national; </a:t>
            </a:r>
          </a:p>
          <a:p>
            <a:pPr eaLnBrk="1" hangingPunct="1">
              <a:spcBef>
                <a:spcPct val="0"/>
              </a:spcBef>
              <a:buClr>
                <a:srgbClr val="000000"/>
              </a:buClr>
              <a:buFontTx/>
              <a:buAutoNum type="alphaLcParenR"/>
            </a:pPr>
            <a:r>
              <a:rPr lang="fr-FR" altLang="en-US" sz="900" smtClean="0"/>
              <a:t>S’appuyer sur les systèmes existants, le cas échéant; </a:t>
            </a:r>
            <a:endParaRPr lang="en-US" altLang="en-US" sz="900" smtClean="0">
              <a:solidFill>
                <a:srgbClr val="000000"/>
              </a:solidFill>
              <a:ea typeface="Calibri" pitchFamily="34" charset="0"/>
              <a:cs typeface="Calibri" pitchFamily="34" charset="0"/>
              <a:sym typeface="Calibri" pitchFamily="34" charset="0"/>
            </a:endParaRPr>
          </a:p>
          <a:p>
            <a:pPr eaLnBrk="1" hangingPunct="1">
              <a:spcBef>
                <a:spcPct val="0"/>
              </a:spcBef>
              <a:buClr>
                <a:srgbClr val="000000"/>
              </a:buClr>
            </a:pPr>
            <a:endParaRPr lang="en-US" altLang="en-US" sz="900" smtClean="0">
              <a:solidFill>
                <a:srgbClr val="000000"/>
              </a:solidFill>
              <a:ea typeface="Calibri" pitchFamily="34" charset="0"/>
              <a:cs typeface="Calibri" pitchFamily="34" charset="0"/>
              <a:sym typeface="Calibri" pitchFamily="34" charset="0"/>
            </a:endParaRPr>
          </a:p>
          <a:p>
            <a:pPr eaLnBrk="1" hangingPunct="1">
              <a:spcBef>
                <a:spcPct val="0"/>
              </a:spcBef>
              <a:buClr>
                <a:srgbClr val="000000"/>
              </a:buClr>
              <a:buFontTx/>
              <a:buChar char="•"/>
            </a:pPr>
            <a:r>
              <a:rPr lang="en-US" altLang="en-US" sz="900" smtClean="0">
                <a:solidFill>
                  <a:srgbClr val="000000"/>
                </a:solidFill>
                <a:ea typeface="Calibri" pitchFamily="34" charset="0"/>
                <a:cs typeface="Calibri" pitchFamily="34" charset="0"/>
                <a:sym typeface="Calibri" pitchFamily="34" charset="0"/>
              </a:rPr>
              <a:t>Both the Cancun and Durban decisions on SIS are broad and leave considerable flexibility for Parties on how to implement them in practice</a:t>
            </a:r>
          </a:p>
          <a:p>
            <a:pPr eaLnBrk="1" hangingPunct="1">
              <a:spcBef>
                <a:spcPct val="0"/>
              </a:spcBef>
              <a:buClr>
                <a:srgbClr val="000000"/>
              </a:buClr>
            </a:pPr>
            <a:endParaRPr lang="en-US" altLang="en-US" sz="900" smtClean="0">
              <a:solidFill>
                <a:srgbClr val="000000"/>
              </a:solidFill>
              <a:ea typeface="Calibri" pitchFamily="34" charset="0"/>
              <a:cs typeface="Calibri" pitchFamily="34" charset="0"/>
              <a:sym typeface="Calibri" pitchFamily="34" charset="0"/>
            </a:endParaRPr>
          </a:p>
          <a:p>
            <a:pPr eaLnBrk="1" hangingPunct="1">
              <a:spcBef>
                <a:spcPct val="0"/>
              </a:spcBef>
              <a:buClr>
                <a:srgbClr val="000000"/>
              </a:buClr>
              <a:buFontTx/>
              <a:buChar char="•"/>
            </a:pPr>
            <a:r>
              <a:rPr lang="en-US" altLang="en-US" sz="900" smtClean="0">
                <a:solidFill>
                  <a:srgbClr val="000000"/>
                </a:solidFill>
                <a:ea typeface="Calibri" pitchFamily="34" charset="0"/>
                <a:cs typeface="Calibri" pitchFamily="34" charset="0"/>
                <a:sym typeface="Calibri" pitchFamily="34" charset="0"/>
              </a:rPr>
              <a:t>There is potential for future UNFCCC decisions to provide more detailed guidance related to SIS transparency, consistency, comprehensiveness and effectiveness, as well as the content and structure of safeguards information summaries.</a:t>
            </a:r>
          </a:p>
          <a:p>
            <a:pPr eaLnBrk="1" hangingPunct="1">
              <a:spcBef>
                <a:spcPct val="0"/>
              </a:spcBef>
            </a:pPr>
            <a:endParaRPr lang="en-US" altLang="en-US" sz="900" smtClean="0">
              <a:solidFill>
                <a:srgbClr val="000000"/>
              </a:solidFill>
              <a:ea typeface="Calibri" pitchFamily="34" charset="0"/>
              <a:cs typeface="Calibri" pitchFamily="34" charset="0"/>
              <a:sym typeface="Calibri" pitchFamily="34" charset="0"/>
            </a:endParaRPr>
          </a:p>
          <a:p>
            <a:pPr eaLnBrk="1" hangingPunct="1">
              <a:spcBef>
                <a:spcPct val="0"/>
              </a:spcBef>
              <a:buSzPct val="25000"/>
            </a:pPr>
            <a:r>
              <a:rPr lang="en-US" altLang="en-US" sz="900" smtClean="0">
                <a:solidFill>
                  <a:srgbClr val="000000"/>
                </a:solidFill>
                <a:ea typeface="Calibri" pitchFamily="34" charset="0"/>
                <a:cs typeface="Calibri" pitchFamily="34" charset="0"/>
                <a:sym typeface="Calibri" pitchFamily="34" charset="0"/>
              </a:rPr>
              <a:t> </a:t>
            </a:r>
          </a:p>
        </p:txBody>
      </p:sp>
    </p:spTree>
    <p:extLst>
      <p:ext uri="{BB962C8B-B14F-4D97-AF65-F5344CB8AC3E}">
        <p14:creationId xmlns:p14="http://schemas.microsoft.com/office/powerpoint/2010/main" val="2717527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06979E-2B7D-7A4A-B633-373DC72BFE5F}" type="slidenum">
              <a:rPr lang="en-US" smtClean="0"/>
              <a:t>8</a:t>
            </a:fld>
            <a:endParaRPr lang="en-US"/>
          </a:p>
        </p:txBody>
      </p:sp>
    </p:spTree>
    <p:extLst>
      <p:ext uri="{BB962C8B-B14F-4D97-AF65-F5344CB8AC3E}">
        <p14:creationId xmlns:p14="http://schemas.microsoft.com/office/powerpoint/2010/main" val="912169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en-US" smtClean="0"/>
              <a:t>Calendrier et fréquence de présentation des résumés des informations relatives à la manière dont les garanties visées à l’appendice I de la décision 1/CP.16 sont prises en compte et respectées</a:t>
            </a:r>
          </a:p>
          <a:p>
            <a:pPr eaLnBrk="1" hangingPunct="1"/>
            <a:endParaRPr lang="en-US" altLang="en-US" smtClean="0"/>
          </a:p>
          <a:p>
            <a:pPr eaLnBrk="1" hangingPunct="1"/>
            <a:r>
              <a:rPr lang="en-US" altLang="en-US" smtClean="0"/>
              <a:t>… </a:t>
            </a:r>
            <a:r>
              <a:rPr lang="fr-FR" altLang="en-US" smtClean="0"/>
              <a:t>fourni de façon périodique et figure dans les communications nationales, ou être transmis par les voies de communication approuvées par la Conférence des Parties</a:t>
            </a:r>
          </a:p>
          <a:p>
            <a:pPr eaLnBrk="1" hangingPunct="1"/>
            <a:endParaRPr lang="en-US" altLang="en-US" smtClean="0"/>
          </a:p>
          <a:p>
            <a:pPr eaLnBrk="1" hangingPunct="1"/>
            <a:r>
              <a:rPr lang="en-US" altLang="en-US" smtClean="0"/>
              <a:t>… </a:t>
            </a:r>
            <a:r>
              <a:rPr lang="fr-FR" altLang="en-US" smtClean="0"/>
              <a:t>la fréquence de présentation des résumés ultérieurs devra être conforme aux dispositions relatives à la présentation des communications nationales</a:t>
            </a:r>
          </a:p>
        </p:txBody>
      </p:sp>
      <p:sp>
        <p:nvSpPr>
          <p:cNvPr id="4" name="Slide Number Placeholder 3"/>
          <p:cNvSpPr>
            <a:spLocks noGrp="1"/>
          </p:cNvSpPr>
          <p:nvPr>
            <p:ph type="sldNum" sz="quarter" idx="5"/>
          </p:nvPr>
        </p:nvSpPr>
        <p:spPr/>
        <p:txBody>
          <a:bodyPr/>
          <a:lstStyle/>
          <a:p>
            <a:pPr>
              <a:defRPr/>
            </a:pPr>
            <a:fld id="{D02BBCA0-0206-4B04-8079-6BB318E0E658}" type="slidenum">
              <a:rPr lang="fr-CH" smtClean="0"/>
              <a:pPr>
                <a:defRPr/>
              </a:pPr>
              <a:t>9</a:t>
            </a:fld>
            <a:endParaRPr lang="fr-CH"/>
          </a:p>
        </p:txBody>
      </p:sp>
    </p:spTree>
    <p:extLst>
      <p:ext uri="{BB962C8B-B14F-4D97-AF65-F5344CB8AC3E}">
        <p14:creationId xmlns:p14="http://schemas.microsoft.com/office/powerpoint/2010/main" val="1979487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BB7F6A-2867-439C-9A4D-2FD0E495E445}" type="datetimeFigureOut">
              <a:rPr lang="en-US" smtClean="0"/>
              <a:t>10/20/2017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837113-2F3E-4400-9792-506CD95B94E0}" type="slidenum">
              <a:rPr lang="en-US" smtClean="0"/>
              <a:t>‹#›</a:t>
            </a:fld>
            <a:endParaRPr lang="en-US"/>
          </a:p>
        </p:txBody>
      </p:sp>
    </p:spTree>
    <p:extLst>
      <p:ext uri="{BB962C8B-B14F-4D97-AF65-F5344CB8AC3E}">
        <p14:creationId xmlns:p14="http://schemas.microsoft.com/office/powerpoint/2010/main" val="10472442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t>10/20/2017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t>‹#›</a:t>
            </a:fld>
            <a:endParaRPr lang="en-US"/>
          </a:p>
        </p:txBody>
      </p:sp>
    </p:spTree>
    <p:extLst>
      <p:ext uri="{BB962C8B-B14F-4D97-AF65-F5344CB8AC3E}">
        <p14:creationId xmlns:p14="http://schemas.microsoft.com/office/powerpoint/2010/main" val="261494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t>10/20/2017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t>‹#›</a:t>
            </a:fld>
            <a:endParaRPr lang="en-US"/>
          </a:p>
        </p:txBody>
      </p:sp>
    </p:spTree>
    <p:extLst>
      <p:ext uri="{BB962C8B-B14F-4D97-AF65-F5344CB8AC3E}">
        <p14:creationId xmlns:p14="http://schemas.microsoft.com/office/powerpoint/2010/main" val="440573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t>10/20/2017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t>‹#›</a:t>
            </a:fld>
            <a:endParaRPr lang="en-US"/>
          </a:p>
        </p:txBody>
      </p:sp>
    </p:spTree>
    <p:extLst>
      <p:ext uri="{BB962C8B-B14F-4D97-AF65-F5344CB8AC3E}">
        <p14:creationId xmlns:p14="http://schemas.microsoft.com/office/powerpoint/2010/main" val="8250567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t>10/20/2017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t>‹#›</a:t>
            </a:fld>
            <a:endParaRPr lang="en-US"/>
          </a:p>
        </p:txBody>
      </p:sp>
    </p:spTree>
    <p:extLst>
      <p:ext uri="{BB962C8B-B14F-4D97-AF65-F5344CB8AC3E}">
        <p14:creationId xmlns:p14="http://schemas.microsoft.com/office/powerpoint/2010/main" val="261494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10/20/2017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30919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393568"/>
      </p:ext>
    </p:extLst>
  </p:cSld>
  <p:clrMap bg1="lt1" tx1="dk1" bg2="lt2" tx2="dk2" accent1="accent1" accent2="accent2" accent3="accent3" accent4="accent4" accent5="accent5" accent6="accent6" hlink="hlink" folHlink="folHlink"/>
  <p:sldLayoutIdLst>
    <p:sldLayoutId id="2147483649" r:id="rId1"/>
    <p:sldLayoutId id="2147483831"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860513"/>
      </p:ext>
    </p:extLst>
  </p:cSld>
  <p:clrMap bg1="lt1" tx1="dk1" bg2="lt2" tx2="dk2" accent1="accent1" accent2="accent2" accent3="accent3" accent4="accent4" accent5="accent5" accent6="accent6" hlink="hlink" folHlink="folHlink"/>
  <p:sldLayoutIdLst>
    <p:sldLayoutId id="2147483821" r:id="rId1"/>
    <p:sldLayoutId id="2147483823" r:id="rId2"/>
    <p:sldLayoutId id="2147483827" r:id="rId3"/>
    <p:sldLayoutId id="2147483828"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Charlotte.Hicks@unep-wcmc.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5550" y="1295400"/>
            <a:ext cx="6019800" cy="3581400"/>
          </a:xfrm>
          <a:ln>
            <a:noFill/>
          </a:ln>
        </p:spPr>
        <p:txBody>
          <a:bodyPr>
            <a:noAutofit/>
          </a:bodyPr>
          <a:lstStyle/>
          <a:p>
            <a:pPr>
              <a:spcBef>
                <a:spcPts val="400"/>
              </a:spcBef>
            </a:pPr>
            <a:endParaRPr lang="en-US" sz="1800" dirty="0" smtClean="0"/>
          </a:p>
          <a:p>
            <a:pPr>
              <a:spcBef>
                <a:spcPts val="400"/>
              </a:spcBef>
            </a:pPr>
            <a:endParaRPr lang="en-US" sz="1800" dirty="0" smtClean="0">
              <a:solidFill>
                <a:schemeClr val="tx1">
                  <a:lumMod val="85000"/>
                  <a:lumOff val="15000"/>
                </a:schemeClr>
              </a:solidFill>
              <a:latin typeface="Calibri" pitchFamily="34" charset="0"/>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445826"/>
            <a:ext cx="3070747" cy="5076967"/>
          </a:xfrm>
          <a:prstGeom prst="rect">
            <a:avLst/>
          </a:prstGeom>
        </p:spPr>
      </p:pic>
      <p:sp>
        <p:nvSpPr>
          <p:cNvPr id="5" name="TextBox 4"/>
          <p:cNvSpPr txBox="1"/>
          <p:nvPr/>
        </p:nvSpPr>
        <p:spPr>
          <a:xfrm>
            <a:off x="3810000" y="1676400"/>
            <a:ext cx="4495800" cy="1569660"/>
          </a:xfrm>
          <a:prstGeom prst="rect">
            <a:avLst/>
          </a:prstGeom>
          <a:noFill/>
        </p:spPr>
        <p:txBody>
          <a:bodyPr wrap="square" rtlCol="0">
            <a:spAutoFit/>
          </a:bodyPr>
          <a:lstStyle/>
          <a:p>
            <a:r>
              <a:rPr lang="en-GB" sz="3200" b="1" dirty="0" smtClean="0">
                <a:latin typeface="Myriad Pro" pitchFamily="34" charset="0"/>
              </a:rPr>
              <a:t>UNFCCC SAFEGUARDS REQUIREMENTS </a:t>
            </a:r>
          </a:p>
        </p:txBody>
      </p:sp>
      <p:sp>
        <p:nvSpPr>
          <p:cNvPr id="6" name="TextBox 5"/>
          <p:cNvSpPr txBox="1"/>
          <p:nvPr/>
        </p:nvSpPr>
        <p:spPr>
          <a:xfrm>
            <a:off x="3810000" y="3397225"/>
            <a:ext cx="3581400" cy="830997"/>
          </a:xfrm>
          <a:prstGeom prst="rect">
            <a:avLst/>
          </a:prstGeom>
          <a:noFill/>
        </p:spPr>
        <p:txBody>
          <a:bodyPr wrap="square" rtlCol="0">
            <a:spAutoFit/>
          </a:bodyPr>
          <a:lstStyle/>
          <a:p>
            <a:r>
              <a:rPr lang="en-GB" sz="2400" dirty="0" smtClean="0">
                <a:latin typeface="Myriad Pro" pitchFamily="34" charset="0"/>
              </a:rPr>
              <a:t>Global progress overview</a:t>
            </a:r>
            <a:endParaRPr lang="en-US" sz="2400" dirty="0">
              <a:latin typeface="Myriad Pro" pitchFamily="34" charset="0"/>
            </a:endParaRPr>
          </a:p>
        </p:txBody>
      </p:sp>
      <p:sp>
        <p:nvSpPr>
          <p:cNvPr id="7" name="TextBox 6"/>
          <p:cNvSpPr txBox="1"/>
          <p:nvPr/>
        </p:nvSpPr>
        <p:spPr>
          <a:xfrm>
            <a:off x="3810000" y="4413450"/>
            <a:ext cx="3581400" cy="369332"/>
          </a:xfrm>
          <a:prstGeom prst="rect">
            <a:avLst/>
          </a:prstGeom>
          <a:noFill/>
        </p:spPr>
        <p:txBody>
          <a:bodyPr wrap="square" rtlCol="0">
            <a:spAutoFit/>
          </a:bodyPr>
          <a:lstStyle/>
          <a:p>
            <a:r>
              <a:rPr lang="en-GB" b="1" dirty="0" smtClean="0">
                <a:latin typeface="Myriad Pro" pitchFamily="34" charset="0"/>
              </a:rPr>
              <a:t>Charlotte </a:t>
            </a:r>
            <a:r>
              <a:rPr lang="en-GB" b="1" dirty="0" smtClean="0">
                <a:latin typeface="Myriad Pro" pitchFamily="34" charset="0"/>
              </a:rPr>
              <a:t>Hicks, UNEP-WCMC</a:t>
            </a:r>
            <a:endParaRPr lang="en-US" b="1" dirty="0">
              <a:latin typeface="Myriad Pro" pitchFamily="34" charset="0"/>
            </a:endParaRPr>
          </a:p>
        </p:txBody>
      </p:sp>
      <p:sp>
        <p:nvSpPr>
          <p:cNvPr id="8" name="TextBox 7"/>
          <p:cNvSpPr txBox="1"/>
          <p:nvPr/>
        </p:nvSpPr>
        <p:spPr>
          <a:xfrm>
            <a:off x="3829334" y="4832403"/>
            <a:ext cx="3581400" cy="338554"/>
          </a:xfrm>
          <a:prstGeom prst="rect">
            <a:avLst/>
          </a:prstGeom>
          <a:noFill/>
        </p:spPr>
        <p:txBody>
          <a:bodyPr wrap="square" rtlCol="0">
            <a:spAutoFit/>
          </a:bodyPr>
          <a:lstStyle/>
          <a:p>
            <a:r>
              <a:rPr lang="en-GB" sz="1600" dirty="0" smtClean="0">
                <a:latin typeface="Myriad Pro" pitchFamily="34" charset="0"/>
              </a:rPr>
              <a:t>26 October 2017 | Hanoi</a:t>
            </a:r>
            <a:endParaRPr lang="en-US" sz="1600" dirty="0">
              <a:latin typeface="Myriad Pro" pitchFamily="34" charset="0"/>
            </a:endParaRPr>
          </a:p>
        </p:txBody>
      </p:sp>
    </p:spTree>
    <p:extLst>
      <p:ext uri="{BB962C8B-B14F-4D97-AF65-F5344CB8AC3E}">
        <p14:creationId xmlns:p14="http://schemas.microsoft.com/office/powerpoint/2010/main" val="1308214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054025"/>
            <a:ext cx="8077199" cy="584775"/>
          </a:xfrm>
          <a:prstGeom prst="rect">
            <a:avLst/>
          </a:prstGeom>
          <a:noFill/>
        </p:spPr>
        <p:txBody>
          <a:bodyPr wrap="square" rtlCol="0">
            <a:spAutoFit/>
          </a:bodyPr>
          <a:lstStyle/>
          <a:p>
            <a:pPr algn="ctr"/>
            <a:r>
              <a:rPr lang="en-GB" sz="3200" b="1" dirty="0" smtClean="0">
                <a:latin typeface="Myriad Pro" pitchFamily="34" charset="0"/>
              </a:rPr>
              <a:t>Progress on summaries of information</a:t>
            </a:r>
          </a:p>
        </p:txBody>
      </p:sp>
      <p:pic>
        <p:nvPicPr>
          <p:cNvPr id="2" name="Picture 2" descr="\\UNREDDCH001\Users\swan\Documents\UN-REDD\Hanoi\Safeguards\2017 regional event\Progress on summaries of inform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3200" y="-6969125"/>
            <a:ext cx="41021000" cy="21939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13413" y="-7880350"/>
            <a:ext cx="41021000" cy="21939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wan\Downloads\Progress on summaries of information (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287" y="452349"/>
            <a:ext cx="8604003" cy="46016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83758"/>
            <a:ext cx="9144000" cy="4890483"/>
          </a:xfrm>
          <a:prstGeom prst="rect">
            <a:avLst/>
          </a:prstGeom>
        </p:spPr>
      </p:pic>
      <p:sp>
        <p:nvSpPr>
          <p:cNvPr id="8" name="TextBox 7"/>
          <p:cNvSpPr txBox="1"/>
          <p:nvPr/>
        </p:nvSpPr>
        <p:spPr>
          <a:xfrm>
            <a:off x="6400800" y="2304445"/>
            <a:ext cx="1219200" cy="1569660"/>
          </a:xfrm>
          <a:prstGeom prst="rect">
            <a:avLst/>
          </a:prstGeom>
          <a:noFill/>
        </p:spPr>
        <p:txBody>
          <a:bodyPr wrap="square" rtlCol="0">
            <a:spAutoFit/>
          </a:bodyPr>
          <a:lstStyle/>
          <a:p>
            <a:pPr algn="ctr"/>
            <a:r>
              <a:rPr lang="en-GB" sz="9600" dirty="0" smtClean="0">
                <a:solidFill>
                  <a:srgbClr val="00B050"/>
                </a:solidFill>
              </a:rPr>
              <a:t>?</a:t>
            </a:r>
            <a:endParaRPr lang="en-GB" sz="9600" dirty="0">
              <a:solidFill>
                <a:srgbClr val="00B050"/>
              </a:solidFill>
            </a:endParaRPr>
          </a:p>
        </p:txBody>
      </p:sp>
    </p:spTree>
    <p:extLst>
      <p:ext uri="{BB962C8B-B14F-4D97-AF65-F5344CB8AC3E}">
        <p14:creationId xmlns:p14="http://schemas.microsoft.com/office/powerpoint/2010/main" val="284975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755725"/>
            <a:ext cx="4495800" cy="584775"/>
          </a:xfrm>
          <a:prstGeom prst="rect">
            <a:avLst/>
          </a:prstGeom>
          <a:noFill/>
        </p:spPr>
        <p:txBody>
          <a:bodyPr wrap="square" rtlCol="0">
            <a:spAutoFit/>
          </a:bodyPr>
          <a:lstStyle/>
          <a:p>
            <a:r>
              <a:rPr lang="en-GB" sz="3200" b="1" dirty="0" smtClean="0">
                <a:latin typeface="Myriad Pro" pitchFamily="34" charset="0"/>
              </a:rPr>
              <a:t>Thank you!</a:t>
            </a:r>
          </a:p>
        </p:txBody>
      </p:sp>
      <p:sp>
        <p:nvSpPr>
          <p:cNvPr id="3" name="TextBox 2"/>
          <p:cNvSpPr txBox="1"/>
          <p:nvPr/>
        </p:nvSpPr>
        <p:spPr>
          <a:xfrm>
            <a:off x="533400" y="3660626"/>
            <a:ext cx="8001000" cy="461665"/>
          </a:xfrm>
          <a:prstGeom prst="rect">
            <a:avLst/>
          </a:prstGeom>
          <a:noFill/>
        </p:spPr>
        <p:txBody>
          <a:bodyPr wrap="square" rtlCol="0">
            <a:spAutoFit/>
          </a:bodyPr>
          <a:lstStyle/>
          <a:p>
            <a:r>
              <a:rPr lang="en-GB" sz="2400" dirty="0" smtClean="0">
                <a:latin typeface="Myriad Pro" pitchFamily="34" charset="0"/>
              </a:rPr>
              <a:t>Charlotte </a:t>
            </a:r>
            <a:r>
              <a:rPr lang="en-GB" sz="2400" dirty="0">
                <a:latin typeface="Myriad Pro" pitchFamily="34" charset="0"/>
              </a:rPr>
              <a:t>Hicks | </a:t>
            </a:r>
            <a:r>
              <a:rPr lang="en-GB" sz="2400" dirty="0" smtClean="0">
                <a:latin typeface="Myriad Pro" pitchFamily="34" charset="0"/>
                <a:hlinkClick r:id="rId2"/>
              </a:rPr>
              <a:t>Charlotte.Hicks@unep-wcmc.org</a:t>
            </a:r>
            <a:r>
              <a:rPr lang="en-GB" sz="2400" dirty="0" smtClean="0">
                <a:latin typeface="Myriad Pro" pitchFamily="34" charset="0"/>
              </a:rPr>
              <a:t> </a:t>
            </a:r>
            <a:endParaRPr lang="en-US" sz="2400" dirty="0">
              <a:latin typeface="Myriad Pro" pitchFamily="34" charset="0"/>
            </a:endParaRPr>
          </a:p>
        </p:txBody>
      </p:sp>
      <p:sp>
        <p:nvSpPr>
          <p:cNvPr id="4" name="TextBox 3"/>
          <p:cNvSpPr txBox="1"/>
          <p:nvPr/>
        </p:nvSpPr>
        <p:spPr>
          <a:xfrm>
            <a:off x="533400" y="4242137"/>
            <a:ext cx="5486400" cy="1015663"/>
          </a:xfrm>
          <a:prstGeom prst="rect">
            <a:avLst/>
          </a:prstGeom>
          <a:noFill/>
        </p:spPr>
        <p:txBody>
          <a:bodyPr wrap="square" rtlCol="0">
            <a:spAutoFit/>
          </a:bodyPr>
          <a:lstStyle/>
          <a:p>
            <a:r>
              <a:rPr lang="en-GB" sz="2000" b="1" dirty="0" smtClean="0">
                <a:latin typeface="Myriad Pro" pitchFamily="34" charset="0"/>
              </a:rPr>
              <a:t>Connect with us online</a:t>
            </a:r>
            <a:r>
              <a:rPr lang="en-GB" sz="2000" dirty="0" smtClean="0">
                <a:latin typeface="Myriad Pro" pitchFamily="34" charset="0"/>
              </a:rPr>
              <a:t>:</a:t>
            </a:r>
          </a:p>
          <a:p>
            <a:r>
              <a:rPr lang="en-GB" sz="2000" dirty="0" smtClean="0">
                <a:latin typeface="Myriad Pro" pitchFamily="34" charset="0"/>
              </a:rPr>
              <a:t>www.un-redd.org</a:t>
            </a:r>
          </a:p>
          <a:p>
            <a:r>
              <a:rPr lang="en-GB" sz="2000" dirty="0" smtClean="0">
                <a:latin typeface="Myriad Pro" pitchFamily="34" charset="0"/>
              </a:rPr>
              <a:t>www.unredd.net </a:t>
            </a:r>
            <a:endParaRPr lang="en-US" sz="2000" dirty="0">
              <a:latin typeface="Myriad Pro"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57727"/>
            <a:ext cx="9144000" cy="1977872"/>
          </a:xfrm>
          <a:prstGeom prst="rect">
            <a:avLst/>
          </a:prstGeom>
        </p:spPr>
      </p:pic>
    </p:spTree>
    <p:extLst>
      <p:ext uri="{BB962C8B-B14F-4D97-AF65-F5344CB8AC3E}">
        <p14:creationId xmlns:p14="http://schemas.microsoft.com/office/powerpoint/2010/main" val="3745382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4495800" cy="584775"/>
          </a:xfrm>
          <a:prstGeom prst="rect">
            <a:avLst/>
          </a:prstGeom>
          <a:noFill/>
        </p:spPr>
        <p:txBody>
          <a:bodyPr wrap="square" rtlCol="0">
            <a:spAutoFit/>
          </a:bodyPr>
          <a:lstStyle/>
          <a:p>
            <a:r>
              <a:rPr lang="en-GB" sz="3200" b="1" dirty="0" smtClean="0">
                <a:latin typeface="Myriad Pro" pitchFamily="34" charset="0"/>
              </a:rPr>
              <a:t>Outline</a:t>
            </a:r>
          </a:p>
        </p:txBody>
      </p:sp>
      <p:sp>
        <p:nvSpPr>
          <p:cNvPr id="3" name="TextBox 2"/>
          <p:cNvSpPr txBox="1"/>
          <p:nvPr/>
        </p:nvSpPr>
        <p:spPr>
          <a:xfrm>
            <a:off x="609600" y="1295400"/>
            <a:ext cx="4495800" cy="4162678"/>
          </a:xfrm>
          <a:prstGeom prst="rect">
            <a:avLst/>
          </a:prstGeom>
          <a:noFill/>
        </p:spPr>
        <p:txBody>
          <a:bodyPr wrap="square" rtlCol="0">
            <a:spAutoFit/>
          </a:bodyPr>
          <a:lstStyle/>
          <a:p>
            <a:pPr marL="457200" indent="-457200">
              <a:spcBef>
                <a:spcPct val="0"/>
              </a:spcBef>
              <a:buClr>
                <a:srgbClr val="000000"/>
              </a:buClr>
              <a:buFont typeface="Calibri" pitchFamily="34" charset="0"/>
              <a:buAutoNum type="arabicPeriod"/>
            </a:pPr>
            <a:r>
              <a:rPr lang="en-US" altLang="fr-FR" sz="2800" dirty="0" smtClean="0">
                <a:latin typeface="Calibri" pitchFamily="34" charset="0"/>
                <a:cs typeface="Arial" pitchFamily="34" charset="0"/>
                <a:sym typeface="Calibri" pitchFamily="34" charset="0"/>
              </a:rPr>
              <a:t>UNFCCC </a:t>
            </a:r>
            <a:r>
              <a:rPr lang="en-US" altLang="fr-FR" sz="2800" dirty="0">
                <a:latin typeface="Calibri" pitchFamily="34" charset="0"/>
                <a:cs typeface="Arial" pitchFamily="34" charset="0"/>
                <a:sym typeface="Calibri" pitchFamily="34" charset="0"/>
              </a:rPr>
              <a:t>safeguard requirements </a:t>
            </a:r>
          </a:p>
          <a:p>
            <a:pPr marL="457200" indent="-457200">
              <a:spcBef>
                <a:spcPct val="0"/>
              </a:spcBef>
              <a:buClr>
                <a:srgbClr val="000000"/>
              </a:buClr>
              <a:buFont typeface="Calibri" pitchFamily="34" charset="0"/>
              <a:buAutoNum type="arabicPeriod"/>
            </a:pPr>
            <a:endParaRPr lang="en-US" altLang="fr-FR" sz="2800" dirty="0">
              <a:latin typeface="Calibri" pitchFamily="34" charset="0"/>
              <a:cs typeface="Arial" pitchFamily="34" charset="0"/>
              <a:sym typeface="Calibri" pitchFamily="34" charset="0"/>
            </a:endParaRPr>
          </a:p>
          <a:p>
            <a:pPr marL="457200" indent="-457200">
              <a:spcBef>
                <a:spcPct val="0"/>
              </a:spcBef>
              <a:buClr>
                <a:srgbClr val="000000"/>
              </a:buClr>
              <a:buFont typeface="Calibri" pitchFamily="34" charset="0"/>
              <a:buAutoNum type="arabicPeriod"/>
            </a:pPr>
            <a:r>
              <a:rPr lang="en-US" altLang="fr-FR" sz="2800" dirty="0">
                <a:latin typeface="Calibri" pitchFamily="34" charset="0"/>
                <a:cs typeface="Arial" pitchFamily="34" charset="0"/>
                <a:sym typeface="Calibri" pitchFamily="34" charset="0"/>
              </a:rPr>
              <a:t>The Cancun safeguards</a:t>
            </a:r>
            <a:br>
              <a:rPr lang="en-US" altLang="fr-FR" sz="2800" dirty="0">
                <a:latin typeface="Calibri" pitchFamily="34" charset="0"/>
                <a:cs typeface="Arial" pitchFamily="34" charset="0"/>
                <a:sym typeface="Calibri" pitchFamily="34" charset="0"/>
              </a:rPr>
            </a:br>
            <a:endParaRPr lang="fr-FR" altLang="fr-FR" sz="2800" dirty="0">
              <a:latin typeface="Calibri" pitchFamily="34" charset="0"/>
              <a:cs typeface="Arial" pitchFamily="34" charset="0"/>
              <a:sym typeface="Calibri" pitchFamily="34" charset="0"/>
            </a:endParaRPr>
          </a:p>
          <a:p>
            <a:pPr marL="457200" indent="-457200">
              <a:spcBef>
                <a:spcPts val="475"/>
              </a:spcBef>
              <a:buClr>
                <a:srgbClr val="000000"/>
              </a:buClr>
              <a:buFont typeface="Calibri" pitchFamily="34" charset="0"/>
              <a:buAutoNum type="arabicPeriod"/>
            </a:pPr>
            <a:r>
              <a:rPr lang="en-US" altLang="fr-FR" sz="2800" dirty="0">
                <a:latin typeface="Calibri" pitchFamily="34" charset="0"/>
                <a:cs typeface="Arial" pitchFamily="34" charset="0"/>
                <a:sym typeface="Calibri" pitchFamily="34" charset="0"/>
              </a:rPr>
              <a:t>Safeguards information systems</a:t>
            </a:r>
          </a:p>
          <a:p>
            <a:pPr marL="457200" indent="-457200">
              <a:spcBef>
                <a:spcPts val="475"/>
              </a:spcBef>
              <a:buClr>
                <a:srgbClr val="000000"/>
              </a:buClr>
              <a:buFont typeface="Calibri" pitchFamily="34" charset="0"/>
              <a:buAutoNum type="arabicPeriod"/>
            </a:pPr>
            <a:endParaRPr lang="en-US" altLang="fr-FR" sz="2800" dirty="0">
              <a:latin typeface="Calibri" pitchFamily="34" charset="0"/>
              <a:cs typeface="Arial" pitchFamily="34" charset="0"/>
              <a:sym typeface="Calibri" pitchFamily="34" charset="0"/>
            </a:endParaRPr>
          </a:p>
          <a:p>
            <a:pPr marL="457200" indent="-457200">
              <a:spcBef>
                <a:spcPts val="475"/>
              </a:spcBef>
              <a:buClr>
                <a:srgbClr val="000000"/>
              </a:buClr>
              <a:buFont typeface="Calibri" pitchFamily="34" charset="0"/>
              <a:buAutoNum type="arabicPeriod"/>
            </a:pPr>
            <a:r>
              <a:rPr lang="en-US" altLang="fr-FR" sz="2800" dirty="0" smtClean="0">
                <a:latin typeface="Calibri" pitchFamily="34" charset="0"/>
                <a:cs typeface="Arial" pitchFamily="34" charset="0"/>
                <a:sym typeface="Calibri" pitchFamily="34" charset="0"/>
              </a:rPr>
              <a:t>Summaries of information</a:t>
            </a:r>
            <a:endParaRPr lang="en-US" sz="2800" dirty="0">
              <a:latin typeface="Myriad Pro" pitchFamily="34" charset="0"/>
            </a:endParaRPr>
          </a:p>
        </p:txBody>
      </p:sp>
      <p:pic>
        <p:nvPicPr>
          <p:cNvPr id="6" name="Picture 5"/>
          <p:cNvPicPr>
            <a:picLocks noChangeAspect="1"/>
          </p:cNvPicPr>
          <p:nvPr/>
        </p:nvPicPr>
        <p:blipFill>
          <a:blip r:embed="rId3"/>
          <a:stretch>
            <a:fillRect/>
          </a:stretch>
        </p:blipFill>
        <p:spPr>
          <a:xfrm>
            <a:off x="5928918" y="914400"/>
            <a:ext cx="3215082" cy="4788237"/>
          </a:xfrm>
          <a:prstGeom prst="rect">
            <a:avLst/>
          </a:prstGeom>
        </p:spPr>
      </p:pic>
    </p:spTree>
    <p:extLst>
      <p:ext uri="{BB962C8B-B14F-4D97-AF65-F5344CB8AC3E}">
        <p14:creationId xmlns:p14="http://schemas.microsoft.com/office/powerpoint/2010/main" val="831801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23"/>
          <p:cNvSpPr txBox="1">
            <a:spLocks noGrp="1"/>
          </p:cNvSpPr>
          <p:nvPr>
            <p:ph type="title"/>
          </p:nvPr>
        </p:nvSpPr>
        <p:spPr bwMode="auto">
          <a:xfrm>
            <a:off x="1428750" y="152400"/>
            <a:ext cx="6858000" cy="627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Clr>
                <a:srgbClr val="000000"/>
              </a:buClr>
              <a:buSzPct val="25000"/>
              <a:buFont typeface="Calibri" pitchFamily="34" charset="0"/>
              <a:buNone/>
            </a:pPr>
            <a:r>
              <a:rPr lang="en-US" altLang="fr-FR" sz="3200" b="1" dirty="0" smtClean="0">
                <a:latin typeface="Calibri" pitchFamily="34" charset="0"/>
                <a:cs typeface="Arial" pitchFamily="34" charset="0"/>
                <a:sym typeface="Calibri" pitchFamily="34" charset="0"/>
              </a:rPr>
              <a:t>UNFCCC Safeguards Requirements</a:t>
            </a:r>
          </a:p>
        </p:txBody>
      </p:sp>
      <p:pic>
        <p:nvPicPr>
          <p:cNvPr id="11267" name="Shape 124"/>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4127501"/>
            <a:ext cx="8153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Shape 125"/>
          <p:cNvGrpSpPr>
            <a:grpSpLocks/>
          </p:cNvGrpSpPr>
          <p:nvPr/>
        </p:nvGrpSpPr>
        <p:grpSpPr bwMode="auto">
          <a:xfrm>
            <a:off x="1182291" y="736460"/>
            <a:ext cx="6756797" cy="4262577"/>
            <a:chOff x="29195" y="-532553"/>
            <a:chExt cx="9009217" cy="4262376"/>
          </a:xfrm>
        </p:grpSpPr>
        <p:sp>
          <p:nvSpPr>
            <p:cNvPr id="126" name="Shape 126"/>
            <p:cNvSpPr/>
            <p:nvPr/>
          </p:nvSpPr>
          <p:spPr>
            <a:xfrm>
              <a:off x="29195" y="173993"/>
              <a:ext cx="2689271" cy="2214458"/>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27" name="Shape 127"/>
            <p:cNvSpPr txBox="1"/>
            <p:nvPr/>
          </p:nvSpPr>
          <p:spPr>
            <a:xfrm>
              <a:off x="68883" y="213678"/>
              <a:ext cx="2609895" cy="1274703"/>
            </a:xfrm>
            <a:prstGeom prst="rect">
              <a:avLst/>
            </a:prstGeom>
            <a:noFill/>
            <a:ln>
              <a:noFill/>
            </a:ln>
          </p:spPr>
          <p:txBody>
            <a:bodyPr lIns="123825" tIns="123825" rIns="123825" bIns="123825"/>
            <a:lstStyle/>
            <a:p>
              <a:pPr marL="171450" lvl="1" indent="-171450" fontAlgn="auto">
                <a:lnSpc>
                  <a:spcPct val="90000"/>
                </a:lnSpc>
                <a:spcBef>
                  <a:spcPts val="0"/>
                </a:spcBef>
                <a:spcAft>
                  <a:spcPts val="240"/>
                </a:spcAft>
                <a:buClr>
                  <a:srgbClr val="000000"/>
                </a:buClr>
                <a:buSzPct val="100000"/>
                <a:buFont typeface="Calibri"/>
                <a:buChar char="•"/>
                <a:defRPr/>
              </a:pPr>
              <a:r>
                <a:rPr lang="en-US" sz="1600" kern="0" dirty="0">
                  <a:solidFill>
                    <a:srgbClr val="000000"/>
                  </a:solidFill>
                  <a:latin typeface="Calibri"/>
                  <a:ea typeface="Calibri"/>
                  <a:cs typeface="Calibri"/>
                  <a:sym typeface="Calibri"/>
                  <a:rtl val="0"/>
                </a:rPr>
                <a:t>Countries promote &amp; support the </a:t>
              </a:r>
              <a:r>
                <a:rPr lang="en-US" sz="1600" b="1" kern="0" dirty="0">
                  <a:solidFill>
                    <a:srgbClr val="FF0000"/>
                  </a:solidFill>
                  <a:latin typeface="Calibri"/>
                  <a:ea typeface="Calibri"/>
                  <a:cs typeface="Calibri"/>
                  <a:sym typeface="Calibri"/>
                  <a:rtl val="0"/>
                </a:rPr>
                <a:t>Cancun Safeguards </a:t>
              </a:r>
              <a:r>
                <a:rPr lang="en-US" sz="1600" kern="0" dirty="0">
                  <a:solidFill>
                    <a:srgbClr val="000000"/>
                  </a:solidFill>
                  <a:latin typeface="Calibri"/>
                  <a:ea typeface="Calibri"/>
                  <a:cs typeface="Calibri"/>
                  <a:sym typeface="Calibri"/>
                  <a:rtl val="0"/>
                </a:rPr>
                <a:t>throughout REDD+ implementation </a:t>
              </a:r>
            </a:p>
          </p:txBody>
        </p:sp>
        <p:sp>
          <p:nvSpPr>
            <p:cNvPr id="128" name="Shape 128"/>
            <p:cNvSpPr/>
            <p:nvPr/>
          </p:nvSpPr>
          <p:spPr>
            <a:xfrm rot="20142189">
              <a:off x="1148402" y="254950"/>
              <a:ext cx="3603686" cy="3474873"/>
            </a:xfrm>
            <a:custGeom>
              <a:avLst/>
              <a:gdLst/>
              <a:ahLst/>
              <a:cxnLst/>
              <a:rect l="0" t="0" r="0" b="0"/>
              <a:pathLst>
                <a:path w="120000" h="120000" extrusionOk="0">
                  <a:moveTo>
                    <a:pt x="5512" y="78555"/>
                  </a:moveTo>
                  <a:lnTo>
                    <a:pt x="8977" y="77375"/>
                  </a:lnTo>
                  <a:lnTo>
                    <a:pt x="8977" y="77375"/>
                  </a:lnTo>
                  <a:cubicBezTo>
                    <a:pt x="14880" y="94710"/>
                    <a:pt x="29181" y="107862"/>
                    <a:pt x="46948" y="112296"/>
                  </a:cubicBezTo>
                  <a:cubicBezTo>
                    <a:pt x="64716" y="116730"/>
                    <a:pt x="83520" y="111840"/>
                    <a:pt x="96876" y="99311"/>
                  </a:cubicBezTo>
                  <a:lnTo>
                    <a:pt x="95026" y="97738"/>
                  </a:lnTo>
                  <a:lnTo>
                    <a:pt x="102454" y="96103"/>
                  </a:lnTo>
                  <a:lnTo>
                    <a:pt x="101531" y="103270"/>
                  </a:lnTo>
                  <a:lnTo>
                    <a:pt x="99680" y="101696"/>
                  </a:lnTo>
                  <a:cubicBezTo>
                    <a:pt x="85461" y="115229"/>
                    <a:pt x="65325" y="120581"/>
                    <a:pt x="46263" y="115897"/>
                  </a:cubicBezTo>
                  <a:cubicBezTo>
                    <a:pt x="27201" y="111212"/>
                    <a:pt x="11840" y="97136"/>
                    <a:pt x="5512" y="78555"/>
                  </a:cubicBezTo>
                  <a:close/>
                </a:path>
              </a:pathLst>
            </a:custGeom>
            <a:gradFill>
              <a:gsLst>
                <a:gs pos="0">
                  <a:srgbClr val="8B9CAF"/>
                </a:gs>
                <a:gs pos="80000">
                  <a:srgbClr val="B7CDE5"/>
                </a:gs>
                <a:gs pos="100000">
                  <a:srgbClr val="B7CEE8"/>
                </a:gs>
              </a:gsLst>
              <a:lin ang="16200000" scaled="0"/>
            </a:gradFill>
            <a:ln>
              <a:noFill/>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29" name="Shape 129"/>
            <p:cNvSpPr/>
            <p:nvPr/>
          </p:nvSpPr>
          <p:spPr>
            <a:xfrm>
              <a:off x="983298" y="2159860"/>
              <a:ext cx="641362" cy="376220"/>
            </a:xfrm>
            <a:prstGeom prst="roundRect">
              <a:avLst>
                <a:gd name="adj" fmla="val 10000"/>
              </a:avLst>
            </a:prstGeom>
            <a:gradFill>
              <a:gsLst>
                <a:gs pos="0">
                  <a:srgbClr val="2D5D97"/>
                </a:gs>
                <a:gs pos="80000">
                  <a:srgbClr val="3B7BC8"/>
                </a:gs>
                <a:gs pos="100000">
                  <a:srgbClr val="3A7CCA"/>
                </a:gs>
              </a:gsLst>
              <a:lin ang="16200000" scaled="0"/>
            </a:gradFill>
            <a:ln>
              <a:noFill/>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0" name="Shape 130"/>
            <p:cNvSpPr txBox="1"/>
            <p:nvPr/>
          </p:nvSpPr>
          <p:spPr>
            <a:xfrm>
              <a:off x="1005524" y="2186847"/>
              <a:ext cx="619136" cy="353995"/>
            </a:xfrm>
            <a:prstGeom prst="rect">
              <a:avLst/>
            </a:prstGeom>
            <a:noFill/>
            <a:ln>
              <a:noFill/>
            </a:ln>
          </p:spPr>
          <p:txBody>
            <a:bodyPr lIns="45700" tIns="30475" rIns="45700" bIns="30475" anchor="ctr"/>
            <a:lstStyle/>
            <a:p>
              <a:pPr algn="ctr" fontAlgn="auto">
                <a:lnSpc>
                  <a:spcPct val="90000"/>
                </a:lnSpc>
                <a:spcBef>
                  <a:spcPts val="0"/>
                </a:spcBef>
                <a:spcAft>
                  <a:spcPts val="840"/>
                </a:spcAft>
                <a:buSzPct val="25000"/>
                <a:defRPr/>
              </a:pPr>
              <a:r>
                <a:rPr lang="en-US" sz="2400" b="1" kern="0" dirty="0">
                  <a:solidFill>
                    <a:srgbClr val="FFFFFF"/>
                  </a:solidFill>
                  <a:latin typeface="Calibri"/>
                  <a:ea typeface="Calibri"/>
                  <a:cs typeface="Calibri"/>
                  <a:sym typeface="Calibri"/>
                  <a:rtl val="0"/>
                </a:rPr>
                <a:t>1</a:t>
              </a:r>
            </a:p>
          </p:txBody>
        </p:sp>
        <p:sp>
          <p:nvSpPr>
            <p:cNvPr id="131" name="Shape 131"/>
            <p:cNvSpPr/>
            <p:nvPr/>
          </p:nvSpPr>
          <p:spPr>
            <a:xfrm>
              <a:off x="3135985" y="-624"/>
              <a:ext cx="2840087" cy="2365263"/>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2" name="Shape 132"/>
            <p:cNvSpPr txBox="1"/>
            <p:nvPr/>
          </p:nvSpPr>
          <p:spPr>
            <a:xfrm>
              <a:off x="3191549" y="254950"/>
              <a:ext cx="2730547" cy="1749343"/>
            </a:xfrm>
            <a:prstGeom prst="rect">
              <a:avLst/>
            </a:prstGeom>
            <a:noFill/>
            <a:ln>
              <a:noFill/>
            </a:ln>
          </p:spPr>
          <p:txBody>
            <a:bodyPr lIns="123825" tIns="123825" rIns="123825" bIns="123825"/>
            <a:lstStyle/>
            <a:p>
              <a:pPr marL="171450" lvl="1" indent="-171450" fontAlgn="auto">
                <a:lnSpc>
                  <a:spcPct val="90000"/>
                </a:lnSpc>
                <a:spcBef>
                  <a:spcPts val="0"/>
                </a:spcBef>
                <a:spcAft>
                  <a:spcPts val="240"/>
                </a:spcAft>
                <a:buClr>
                  <a:srgbClr val="FF0000"/>
                </a:buClr>
                <a:buSzPct val="100000"/>
                <a:buFont typeface="Calibri"/>
                <a:buChar char="•"/>
                <a:defRPr/>
              </a:pPr>
              <a:r>
                <a:rPr lang="en-US" sz="1600" b="1" kern="0" dirty="0">
                  <a:solidFill>
                    <a:srgbClr val="FF0000"/>
                  </a:solidFill>
                  <a:latin typeface="Calibri"/>
                  <a:ea typeface="Calibri"/>
                  <a:cs typeface="Calibri"/>
                  <a:sym typeface="Calibri"/>
                  <a:rtl val="0"/>
                </a:rPr>
                <a:t>Safeguard information system (SIS)</a:t>
              </a:r>
              <a:r>
                <a:rPr lang="en-US" sz="1600" kern="0" dirty="0">
                  <a:solidFill>
                    <a:srgbClr val="000000"/>
                  </a:solidFill>
                  <a:latin typeface="Calibri"/>
                  <a:ea typeface="Calibri"/>
                  <a:cs typeface="Calibri"/>
                  <a:sym typeface="Calibri"/>
                  <a:rtl val="0"/>
                </a:rPr>
                <a:t> to provide information on  how the country is </a:t>
              </a:r>
              <a:r>
                <a:rPr lang="en-US" sz="1600" b="1" i="1" kern="0" dirty="0">
                  <a:solidFill>
                    <a:srgbClr val="000000"/>
                  </a:solidFill>
                  <a:latin typeface="Calibri"/>
                  <a:ea typeface="Calibri"/>
                  <a:cs typeface="Calibri"/>
                  <a:sym typeface="Calibri"/>
                  <a:rtl val="0"/>
                </a:rPr>
                <a:t>addressing </a:t>
              </a:r>
              <a:r>
                <a:rPr lang="en-US" sz="1600" kern="0" dirty="0">
                  <a:solidFill>
                    <a:srgbClr val="000000"/>
                  </a:solidFill>
                  <a:latin typeface="Calibri"/>
                  <a:ea typeface="Calibri"/>
                  <a:cs typeface="Calibri"/>
                  <a:sym typeface="Calibri"/>
                  <a:rtl val="0"/>
                </a:rPr>
                <a:t>and </a:t>
              </a:r>
              <a:r>
                <a:rPr lang="en-US" sz="1600" b="1" i="1" kern="0" dirty="0">
                  <a:solidFill>
                    <a:srgbClr val="000000"/>
                  </a:solidFill>
                  <a:latin typeface="Calibri"/>
                  <a:ea typeface="Calibri"/>
                  <a:cs typeface="Calibri"/>
                  <a:sym typeface="Calibri"/>
                  <a:rtl val="0"/>
                </a:rPr>
                <a:t>respecting </a:t>
              </a:r>
              <a:r>
                <a:rPr lang="en-US" sz="1600" kern="0" dirty="0">
                  <a:solidFill>
                    <a:srgbClr val="000000"/>
                  </a:solidFill>
                  <a:latin typeface="Calibri"/>
                  <a:ea typeface="Calibri"/>
                  <a:cs typeface="Calibri"/>
                  <a:sym typeface="Calibri"/>
                  <a:rtl val="0"/>
                </a:rPr>
                <a:t>the Cancun safeguards</a:t>
              </a:r>
            </a:p>
          </p:txBody>
        </p:sp>
        <p:sp>
          <p:nvSpPr>
            <p:cNvPr id="133" name="Shape 133"/>
            <p:cNvSpPr/>
            <p:nvPr/>
          </p:nvSpPr>
          <p:spPr>
            <a:xfrm rot="300662">
              <a:off x="4235963" y="-532553"/>
              <a:ext cx="4517076" cy="1386616"/>
            </a:xfrm>
            <a:custGeom>
              <a:avLst/>
              <a:gdLst/>
              <a:ahLst/>
              <a:cxnLst/>
              <a:rect l="0" t="0" r="0" b="0"/>
              <a:pathLst>
                <a:path w="120000" h="120000" extrusionOk="0">
                  <a:moveTo>
                    <a:pt x="10798" y="28962"/>
                  </a:moveTo>
                  <a:lnTo>
                    <a:pt x="10798" y="28962"/>
                  </a:lnTo>
                  <a:cubicBezTo>
                    <a:pt x="20612" y="13581"/>
                    <a:pt x="37130" y="3685"/>
                    <a:pt x="55392" y="2245"/>
                  </a:cubicBezTo>
                  <a:cubicBezTo>
                    <a:pt x="73655" y="805"/>
                    <a:pt x="91535" y="7988"/>
                    <a:pt x="103665" y="21638"/>
                  </a:cubicBezTo>
                  <a:lnTo>
                    <a:pt x="105107" y="20593"/>
                  </a:lnTo>
                  <a:lnTo>
                    <a:pt x="105966" y="26688"/>
                  </a:lnTo>
                  <a:lnTo>
                    <a:pt x="99929" y="24346"/>
                  </a:lnTo>
                  <a:lnTo>
                    <a:pt x="101369" y="23302"/>
                  </a:lnTo>
                  <a:lnTo>
                    <a:pt x="101369" y="23302"/>
                  </a:lnTo>
                  <a:cubicBezTo>
                    <a:pt x="89746" y="10587"/>
                    <a:pt x="72764" y="3945"/>
                    <a:pt x="55453" y="5343"/>
                  </a:cubicBezTo>
                  <a:cubicBezTo>
                    <a:pt x="38142" y="6740"/>
                    <a:pt x="22484" y="16017"/>
                    <a:pt x="13117" y="30425"/>
                  </a:cubicBezTo>
                  <a:close/>
                </a:path>
              </a:pathLst>
            </a:custGeom>
            <a:gradFill>
              <a:gsLst>
                <a:gs pos="0">
                  <a:srgbClr val="8B9CAF"/>
                </a:gs>
                <a:gs pos="80000">
                  <a:srgbClr val="B7CDE5"/>
                </a:gs>
                <a:gs pos="100000">
                  <a:srgbClr val="B7CEE8"/>
                </a:gs>
              </a:gsLst>
              <a:lin ang="16200000" scaled="0"/>
            </a:gradFill>
            <a:ln>
              <a:noFill/>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4" name="Shape 134"/>
            <p:cNvSpPr/>
            <p:nvPr/>
          </p:nvSpPr>
          <p:spPr>
            <a:xfrm>
              <a:off x="4199629" y="-160592"/>
              <a:ext cx="606434" cy="376219"/>
            </a:xfrm>
            <a:prstGeom prst="roundRect">
              <a:avLst>
                <a:gd name="adj" fmla="val 10000"/>
              </a:avLst>
            </a:prstGeom>
            <a:gradFill>
              <a:gsLst>
                <a:gs pos="0">
                  <a:srgbClr val="2D5D97"/>
                </a:gs>
                <a:gs pos="80000">
                  <a:srgbClr val="3B7BC8"/>
                </a:gs>
                <a:gs pos="100000">
                  <a:srgbClr val="3A7CCA"/>
                </a:gs>
              </a:gsLst>
              <a:lin ang="16200000" scaled="0"/>
            </a:gradFill>
            <a:ln>
              <a:noFill/>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5" name="Shape 135"/>
            <p:cNvSpPr txBox="1"/>
            <p:nvPr/>
          </p:nvSpPr>
          <p:spPr>
            <a:xfrm>
              <a:off x="4220265" y="-138369"/>
              <a:ext cx="585798" cy="353996"/>
            </a:xfrm>
            <a:prstGeom prst="rect">
              <a:avLst/>
            </a:prstGeom>
            <a:noFill/>
            <a:ln>
              <a:noFill/>
            </a:ln>
          </p:spPr>
          <p:txBody>
            <a:bodyPr lIns="45700" tIns="30475" rIns="45700" bIns="30475" anchor="ctr"/>
            <a:lstStyle/>
            <a:p>
              <a:pPr algn="ctr" fontAlgn="auto">
                <a:lnSpc>
                  <a:spcPct val="90000"/>
                </a:lnSpc>
                <a:spcBef>
                  <a:spcPts val="0"/>
                </a:spcBef>
                <a:spcAft>
                  <a:spcPts val="840"/>
                </a:spcAft>
                <a:buSzPct val="25000"/>
                <a:defRPr/>
              </a:pPr>
              <a:r>
                <a:rPr lang="en-US" sz="2400" b="1" kern="0" dirty="0">
                  <a:solidFill>
                    <a:srgbClr val="FFFFFF"/>
                  </a:solidFill>
                  <a:latin typeface="Calibri"/>
                  <a:ea typeface="Calibri"/>
                  <a:cs typeface="Calibri"/>
                  <a:sym typeface="Calibri"/>
                  <a:rtl val="0"/>
                </a:rPr>
                <a:t>2</a:t>
              </a:r>
            </a:p>
          </p:txBody>
        </p:sp>
        <p:sp>
          <p:nvSpPr>
            <p:cNvPr id="136" name="Shape 136"/>
            <p:cNvSpPr/>
            <p:nvPr/>
          </p:nvSpPr>
          <p:spPr>
            <a:xfrm>
              <a:off x="6461856" y="-623"/>
              <a:ext cx="2576556" cy="2389073"/>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7" name="Shape 137"/>
            <p:cNvSpPr txBox="1"/>
            <p:nvPr/>
          </p:nvSpPr>
          <p:spPr>
            <a:xfrm>
              <a:off x="6506306" y="178753"/>
              <a:ext cx="2489243" cy="1392171"/>
            </a:xfrm>
            <a:prstGeom prst="rect">
              <a:avLst/>
            </a:prstGeom>
            <a:noFill/>
            <a:ln>
              <a:noFill/>
            </a:ln>
          </p:spPr>
          <p:txBody>
            <a:bodyPr lIns="123825" tIns="123825" rIns="123825" bIns="123825"/>
            <a:lstStyle/>
            <a:p>
              <a:pPr marL="171450" lvl="1" indent="-171450" fontAlgn="auto">
                <a:lnSpc>
                  <a:spcPct val="90000"/>
                </a:lnSpc>
                <a:spcBef>
                  <a:spcPts val="0"/>
                </a:spcBef>
                <a:spcAft>
                  <a:spcPts val="240"/>
                </a:spcAft>
                <a:buClr>
                  <a:srgbClr val="FF0000"/>
                </a:buClr>
                <a:buSzPct val="100000"/>
                <a:buFont typeface="Calibri"/>
                <a:buChar char="•"/>
                <a:defRPr/>
              </a:pPr>
              <a:r>
                <a:rPr lang="en-US" sz="1600" b="1" kern="0" dirty="0">
                  <a:solidFill>
                    <a:srgbClr val="FF0000"/>
                  </a:solidFill>
                  <a:latin typeface="Calibri"/>
                  <a:ea typeface="Calibri"/>
                  <a:cs typeface="Calibri"/>
                  <a:sym typeface="Calibri"/>
                  <a:rtl val="0"/>
                </a:rPr>
                <a:t>Summary of information </a:t>
              </a:r>
              <a:r>
                <a:rPr lang="en-US" sz="1600" kern="0" dirty="0">
                  <a:solidFill>
                    <a:srgbClr val="000000"/>
                  </a:solidFill>
                  <a:latin typeface="Calibri"/>
                  <a:ea typeface="Calibri"/>
                  <a:cs typeface="Calibri"/>
                  <a:sym typeface="Calibri"/>
                  <a:rtl val="0"/>
                </a:rPr>
                <a:t>on how the Cancun safeguards are being </a:t>
              </a:r>
              <a:r>
                <a:rPr lang="en-US" sz="1600" b="1" i="1" kern="0" dirty="0">
                  <a:solidFill>
                    <a:srgbClr val="000000"/>
                  </a:solidFill>
                  <a:latin typeface="Calibri"/>
                  <a:ea typeface="Calibri"/>
                  <a:cs typeface="Calibri"/>
                  <a:sym typeface="Calibri"/>
                  <a:rtl val="0"/>
                </a:rPr>
                <a:t>addressed </a:t>
              </a:r>
              <a:r>
                <a:rPr lang="en-US" sz="1600" kern="0" dirty="0">
                  <a:solidFill>
                    <a:srgbClr val="000000"/>
                  </a:solidFill>
                  <a:latin typeface="Calibri"/>
                  <a:ea typeface="Calibri"/>
                  <a:cs typeface="Calibri"/>
                  <a:sym typeface="Calibri"/>
                  <a:rtl val="0"/>
                </a:rPr>
                <a:t>and </a:t>
              </a:r>
              <a:r>
                <a:rPr lang="en-US" sz="1600" b="1" i="1" kern="0" dirty="0">
                  <a:solidFill>
                    <a:srgbClr val="000000"/>
                  </a:solidFill>
                  <a:latin typeface="Calibri"/>
                  <a:ea typeface="Calibri"/>
                  <a:cs typeface="Calibri"/>
                  <a:sym typeface="Calibri"/>
                  <a:rtl val="0"/>
                </a:rPr>
                <a:t>respected </a:t>
              </a:r>
              <a:r>
                <a:rPr lang="en-US" sz="1600" kern="0" dirty="0">
                  <a:solidFill>
                    <a:srgbClr val="000000"/>
                  </a:solidFill>
                  <a:latin typeface="Calibri"/>
                  <a:ea typeface="Calibri"/>
                  <a:cs typeface="Calibri"/>
                  <a:sym typeface="Calibri"/>
                  <a:rtl val="0"/>
                </a:rPr>
                <a:t>submitted before results-based payments</a:t>
              </a:r>
            </a:p>
          </p:txBody>
        </p:sp>
        <p:sp>
          <p:nvSpPr>
            <p:cNvPr id="138" name="Shape 138"/>
            <p:cNvSpPr/>
            <p:nvPr/>
          </p:nvSpPr>
          <p:spPr>
            <a:xfrm>
              <a:off x="7495335" y="2237644"/>
              <a:ext cx="541347" cy="379394"/>
            </a:xfrm>
            <a:prstGeom prst="roundRect">
              <a:avLst>
                <a:gd name="adj" fmla="val 10000"/>
              </a:avLst>
            </a:prstGeom>
            <a:gradFill>
              <a:gsLst>
                <a:gs pos="0">
                  <a:srgbClr val="2D5D97"/>
                </a:gs>
                <a:gs pos="80000">
                  <a:srgbClr val="3B7BC8"/>
                </a:gs>
                <a:gs pos="100000">
                  <a:srgbClr val="3A7CCA"/>
                </a:gs>
              </a:gsLst>
              <a:lin ang="16200000" scaled="0"/>
            </a:gradFill>
            <a:ln>
              <a:noFill/>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9" name="Shape 139"/>
            <p:cNvSpPr txBox="1"/>
            <p:nvPr/>
          </p:nvSpPr>
          <p:spPr>
            <a:xfrm>
              <a:off x="7495335" y="2259867"/>
              <a:ext cx="552461" cy="357171"/>
            </a:xfrm>
            <a:prstGeom prst="rect">
              <a:avLst/>
            </a:prstGeom>
            <a:noFill/>
            <a:ln>
              <a:noFill/>
            </a:ln>
          </p:spPr>
          <p:txBody>
            <a:bodyPr lIns="45700" tIns="30475" rIns="45700" bIns="30475" anchor="ctr"/>
            <a:lstStyle/>
            <a:p>
              <a:pPr algn="ctr" fontAlgn="auto">
                <a:lnSpc>
                  <a:spcPct val="90000"/>
                </a:lnSpc>
                <a:spcBef>
                  <a:spcPts val="0"/>
                </a:spcBef>
                <a:spcAft>
                  <a:spcPts val="840"/>
                </a:spcAft>
                <a:buSzPct val="25000"/>
                <a:defRPr/>
              </a:pPr>
              <a:r>
                <a:rPr lang="en-US" sz="2400" b="1" kern="0" dirty="0">
                  <a:solidFill>
                    <a:srgbClr val="FFFFFF"/>
                  </a:solidFill>
                  <a:latin typeface="Calibri"/>
                  <a:ea typeface="Calibri"/>
                  <a:cs typeface="Calibri"/>
                  <a:sym typeface="Calibri"/>
                  <a:rtl val="0"/>
                </a:rPr>
                <a:t>3</a:t>
              </a:r>
            </a:p>
          </p:txBody>
        </p:sp>
      </p:grpSp>
    </p:spTree>
    <p:extLst>
      <p:ext uri="{BB962C8B-B14F-4D97-AF65-F5344CB8AC3E}">
        <p14:creationId xmlns:p14="http://schemas.microsoft.com/office/powerpoint/2010/main" val="2417417664"/>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Shape 108"/>
          <p:cNvGrpSpPr>
            <a:grpSpLocks/>
          </p:cNvGrpSpPr>
          <p:nvPr/>
        </p:nvGrpSpPr>
        <p:grpSpPr bwMode="auto">
          <a:xfrm>
            <a:off x="762000" y="457200"/>
            <a:ext cx="7848599" cy="6199188"/>
            <a:chOff x="232859" y="851638"/>
            <a:chExt cx="9034144" cy="5424534"/>
          </a:xfrm>
        </p:grpSpPr>
        <p:sp>
          <p:nvSpPr>
            <p:cNvPr id="109" name="Shape 109"/>
            <p:cNvSpPr/>
            <p:nvPr/>
          </p:nvSpPr>
          <p:spPr>
            <a:xfrm>
              <a:off x="4600704" y="851638"/>
              <a:ext cx="3063492" cy="1348312"/>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a:solidFill>
                    <a:srgbClr val="FFFFFF"/>
                  </a:solidFill>
                  <a:latin typeface="Calibri"/>
                  <a:ea typeface="Calibri"/>
                  <a:cs typeface="Calibri"/>
                  <a:sym typeface="Calibri"/>
                  <a:rtl val="0"/>
                </a:rPr>
                <a:t>a. Policy alignment (national &amp; international)</a:t>
              </a:r>
            </a:p>
          </p:txBody>
        </p:sp>
        <p:sp>
          <p:nvSpPr>
            <p:cNvPr id="110" name="Shape 110"/>
            <p:cNvSpPr/>
            <p:nvPr/>
          </p:nvSpPr>
          <p:spPr>
            <a:xfrm>
              <a:off x="6203511" y="2322118"/>
              <a:ext cx="3063492" cy="1401946"/>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a:solidFill>
                    <a:srgbClr val="FFFFFF"/>
                  </a:solidFill>
                  <a:latin typeface="Calibri"/>
                  <a:ea typeface="Calibri"/>
                  <a:cs typeface="Calibri"/>
                  <a:sym typeface="Calibri"/>
                  <a:rtl val="0"/>
                </a:rPr>
                <a:t>b. Forest governance (transparency &amp; effectiveness)</a:t>
              </a:r>
            </a:p>
          </p:txBody>
        </p:sp>
        <p:sp>
          <p:nvSpPr>
            <p:cNvPr id="111" name="Shape 111"/>
            <p:cNvSpPr/>
            <p:nvPr/>
          </p:nvSpPr>
          <p:spPr>
            <a:xfrm>
              <a:off x="6190878" y="4016073"/>
              <a:ext cx="3063492" cy="1410886"/>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a:solidFill>
                    <a:srgbClr val="FFFFFF"/>
                  </a:solidFill>
                  <a:latin typeface="Calibri"/>
                  <a:ea typeface="Calibri"/>
                  <a:cs typeface="Calibri"/>
                  <a:sym typeface="Calibri"/>
                  <a:rtl val="0"/>
                </a:rPr>
                <a:t>c. Knowledge &amp; rights of indigenous peoples &amp; local communities</a:t>
              </a:r>
            </a:p>
          </p:txBody>
        </p:sp>
        <p:sp>
          <p:nvSpPr>
            <p:cNvPr id="112" name="Shape 112"/>
            <p:cNvSpPr/>
            <p:nvPr/>
          </p:nvSpPr>
          <p:spPr>
            <a:xfrm>
              <a:off x="1279815" y="991684"/>
              <a:ext cx="3063492" cy="1381089"/>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a:solidFill>
                    <a:srgbClr val="FFFFFF"/>
                  </a:solidFill>
                  <a:latin typeface="Calibri"/>
                  <a:ea typeface="Calibri"/>
                  <a:cs typeface="Calibri"/>
                  <a:sym typeface="Calibri"/>
                  <a:rtl val="0"/>
                </a:rPr>
                <a:t>g. Reduce displacement of emissions</a:t>
              </a:r>
            </a:p>
          </p:txBody>
        </p:sp>
        <p:sp>
          <p:nvSpPr>
            <p:cNvPr id="113" name="Shape 113"/>
            <p:cNvSpPr/>
            <p:nvPr/>
          </p:nvSpPr>
          <p:spPr>
            <a:xfrm>
              <a:off x="232859" y="2512818"/>
              <a:ext cx="3063492" cy="1211245"/>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a:solidFill>
                    <a:srgbClr val="FFFFFF"/>
                  </a:solidFill>
                  <a:latin typeface="Calibri"/>
                  <a:ea typeface="Calibri"/>
                  <a:cs typeface="Calibri"/>
                  <a:sym typeface="Calibri"/>
                  <a:rtl val="0"/>
                </a:rPr>
                <a:t>f. Address risk of reversals</a:t>
              </a:r>
            </a:p>
          </p:txBody>
        </p:sp>
        <p:sp>
          <p:nvSpPr>
            <p:cNvPr id="114" name="Shape 114"/>
            <p:cNvSpPr/>
            <p:nvPr/>
          </p:nvSpPr>
          <p:spPr>
            <a:xfrm>
              <a:off x="232859" y="3864109"/>
              <a:ext cx="3095075" cy="1390027"/>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dirty="0">
                  <a:solidFill>
                    <a:srgbClr val="FFFFFF"/>
                  </a:solidFill>
                  <a:latin typeface="Calibri"/>
                  <a:ea typeface="Calibri"/>
                  <a:cs typeface="Calibri"/>
                  <a:sym typeface="Calibri"/>
                  <a:rtl val="0"/>
                </a:rPr>
                <a:t>e. Natural forest, biodiversity, social &amp; environmental benefits</a:t>
              </a:r>
            </a:p>
          </p:txBody>
        </p:sp>
        <p:sp>
          <p:nvSpPr>
            <p:cNvPr id="115" name="Shape 115"/>
            <p:cNvSpPr/>
            <p:nvPr/>
          </p:nvSpPr>
          <p:spPr>
            <a:xfrm>
              <a:off x="2978948" y="4702893"/>
              <a:ext cx="3354051" cy="1573279"/>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lnSpc>
                  <a:spcPct val="94444"/>
                </a:lnSpc>
                <a:spcBef>
                  <a:spcPts val="0"/>
                </a:spcBef>
                <a:spcAft>
                  <a:spcPts val="0"/>
                </a:spcAft>
                <a:buSzPct val="25000"/>
                <a:defRPr/>
              </a:pPr>
              <a:r>
                <a:rPr lang="en-US" b="1" kern="0">
                  <a:solidFill>
                    <a:srgbClr val="FFFFFF"/>
                  </a:solidFill>
                  <a:latin typeface="Calibri"/>
                  <a:ea typeface="Calibri"/>
                  <a:cs typeface="Calibri"/>
                  <a:sym typeface="Calibri"/>
                  <a:rtl val="0"/>
                </a:rPr>
                <a:t>d. Full &amp; effective participation of relevant stakeholders, in particular IP &amp; local communities</a:t>
              </a:r>
            </a:p>
          </p:txBody>
        </p:sp>
      </p:grpSp>
      <p:sp>
        <p:nvSpPr>
          <p:cNvPr id="116" name="Shape 116"/>
          <p:cNvSpPr/>
          <p:nvPr/>
        </p:nvSpPr>
        <p:spPr>
          <a:xfrm>
            <a:off x="3672379" y="2607069"/>
            <a:ext cx="2044303" cy="1847850"/>
          </a:xfrm>
          <a:prstGeom prst="rect">
            <a:avLst/>
          </a:prstGeom>
          <a:solidFill>
            <a:srgbClr val="C4BD97"/>
          </a:solidFill>
          <a:ln w="9525" cap="flat" cmpd="sng">
            <a:solidFill>
              <a:srgbClr val="8CB3E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3200" b="1" kern="0" dirty="0" smtClean="0">
                <a:solidFill>
                  <a:srgbClr val="000000"/>
                </a:solidFill>
                <a:latin typeface="Calibri"/>
                <a:ea typeface="Calibri"/>
                <a:cs typeface="Calibri"/>
                <a:sym typeface="Calibri"/>
                <a:rtl val="0"/>
              </a:rPr>
              <a:t>The </a:t>
            </a:r>
            <a:endParaRPr lang="en-US" sz="3200" b="1" kern="0" dirty="0">
              <a:solidFill>
                <a:srgbClr val="000000"/>
              </a:solidFill>
              <a:latin typeface="Calibri"/>
              <a:ea typeface="Calibri"/>
              <a:cs typeface="Calibri"/>
              <a:sym typeface="Calibri"/>
              <a:rtl val="0"/>
            </a:endParaRPr>
          </a:p>
          <a:p>
            <a:pPr algn="ctr" fontAlgn="auto">
              <a:spcBef>
                <a:spcPts val="0"/>
              </a:spcBef>
              <a:spcAft>
                <a:spcPts val="0"/>
              </a:spcAft>
              <a:buSzPct val="25000"/>
              <a:defRPr/>
            </a:pPr>
            <a:r>
              <a:rPr lang="en-US" sz="3200" b="1" kern="0" dirty="0" smtClean="0">
                <a:solidFill>
                  <a:srgbClr val="000000"/>
                </a:solidFill>
                <a:latin typeface="Calibri"/>
                <a:ea typeface="Calibri"/>
                <a:cs typeface="Calibri"/>
                <a:sym typeface="Calibri"/>
                <a:rtl val="0"/>
              </a:rPr>
              <a:t>Cancun </a:t>
            </a:r>
            <a:r>
              <a:rPr lang="en-US" sz="3200" b="1" kern="0" dirty="0">
                <a:solidFill>
                  <a:srgbClr val="000000"/>
                </a:solidFill>
                <a:latin typeface="Calibri"/>
                <a:ea typeface="Calibri"/>
                <a:cs typeface="Calibri"/>
                <a:sym typeface="Calibri"/>
                <a:rtl val="0"/>
              </a:rPr>
              <a:t>Safeguards</a:t>
            </a:r>
          </a:p>
        </p:txBody>
      </p:sp>
      <p:sp>
        <p:nvSpPr>
          <p:cNvPr id="117" name="Shape 117"/>
          <p:cNvSpPr/>
          <p:nvPr/>
        </p:nvSpPr>
        <p:spPr>
          <a:xfrm>
            <a:off x="6842522" y="272256"/>
            <a:ext cx="2255044" cy="369888"/>
          </a:xfrm>
          <a:prstGeom prst="rect">
            <a:avLst/>
          </a:prstGeom>
          <a:noFill/>
          <a:ln>
            <a:noFill/>
          </a:ln>
        </p:spPr>
        <p:txBody>
          <a:bodyPr lIns="91425" tIns="45700" rIns="91425" bIns="45700"/>
          <a:lstStyle/>
          <a:p>
            <a:pPr algn="ctr" fontAlgn="auto">
              <a:spcBef>
                <a:spcPts val="0"/>
              </a:spcBef>
              <a:spcAft>
                <a:spcPts val="0"/>
              </a:spcAft>
              <a:buSzPct val="25000"/>
              <a:defRPr/>
            </a:pPr>
            <a:r>
              <a:rPr lang="en-US" kern="0" dirty="0">
                <a:solidFill>
                  <a:srgbClr val="000000"/>
                </a:solidFill>
                <a:latin typeface="Calibri"/>
                <a:ea typeface="Calibri"/>
                <a:cs typeface="Calibri"/>
                <a:sym typeface="Calibri"/>
                <a:rtl val="0"/>
              </a:rPr>
              <a:t>Decision 1/CP.16 (Cancun) </a:t>
            </a:r>
          </a:p>
        </p:txBody>
      </p:sp>
    </p:spTree>
    <p:extLst>
      <p:ext uri="{BB962C8B-B14F-4D97-AF65-F5344CB8AC3E}">
        <p14:creationId xmlns:p14="http://schemas.microsoft.com/office/powerpoint/2010/main" val="589180568"/>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151"/>
          <p:cNvSpPr txBox="1">
            <a:spLocks noGrp="1"/>
          </p:cNvSpPr>
          <p:nvPr>
            <p:ph type="title"/>
          </p:nvPr>
        </p:nvSpPr>
        <p:spPr bwMode="auto">
          <a:xfrm>
            <a:off x="1143000" y="406400"/>
            <a:ext cx="6858000"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ctr" compatLnSpc="1">
            <a:prstTxWarp prst="textNoShape">
              <a:avLst/>
            </a:prstTxWarp>
          </a:bodyPr>
          <a:lstStyle/>
          <a:p>
            <a:pPr eaLnBrk="1" hangingPunct="1">
              <a:spcBef>
                <a:spcPct val="0"/>
              </a:spcBef>
              <a:buClr>
                <a:srgbClr val="000000"/>
              </a:buClr>
              <a:buSzPct val="25000"/>
              <a:buFont typeface="Calibri" pitchFamily="34" charset="0"/>
              <a:buNone/>
            </a:pPr>
            <a:r>
              <a:rPr lang="en-US" altLang="fr-FR" sz="3200" b="1" dirty="0" smtClean="0">
                <a:latin typeface="Calibri" pitchFamily="34" charset="0"/>
                <a:cs typeface="Arial" pitchFamily="34" charset="0"/>
                <a:sym typeface="Calibri" pitchFamily="34" charset="0"/>
              </a:rPr>
              <a:t>How are Cancun Safeguards Applied?</a:t>
            </a:r>
          </a:p>
        </p:txBody>
      </p:sp>
      <p:grpSp>
        <p:nvGrpSpPr>
          <p:cNvPr id="13315" name="Shape 152"/>
          <p:cNvGrpSpPr>
            <a:grpSpLocks/>
          </p:cNvGrpSpPr>
          <p:nvPr/>
        </p:nvGrpSpPr>
        <p:grpSpPr bwMode="auto">
          <a:xfrm>
            <a:off x="990600" y="1266825"/>
            <a:ext cx="7162800" cy="3200400"/>
            <a:chOff x="457200" y="1143000"/>
            <a:chExt cx="8229600" cy="3657600"/>
          </a:xfrm>
        </p:grpSpPr>
        <p:grpSp>
          <p:nvGrpSpPr>
            <p:cNvPr id="13322" name="Shape 153"/>
            <p:cNvGrpSpPr>
              <a:grpSpLocks/>
            </p:cNvGrpSpPr>
            <p:nvPr/>
          </p:nvGrpSpPr>
          <p:grpSpPr bwMode="auto">
            <a:xfrm>
              <a:off x="457200" y="1981200"/>
              <a:ext cx="8229600" cy="2819400"/>
              <a:chOff x="609600" y="1524000"/>
              <a:chExt cx="8229600" cy="2819400"/>
            </a:xfrm>
          </p:grpSpPr>
          <p:sp>
            <p:nvSpPr>
              <p:cNvPr id="154" name="Shape 154"/>
              <p:cNvSpPr/>
              <p:nvPr/>
            </p:nvSpPr>
            <p:spPr>
              <a:xfrm>
                <a:off x="609600" y="1524000"/>
                <a:ext cx="2590800" cy="2819400"/>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2200" kern="0">
                    <a:solidFill>
                      <a:srgbClr val="000000"/>
                    </a:solidFill>
                    <a:latin typeface="Calibri"/>
                    <a:ea typeface="Calibri"/>
                    <a:cs typeface="Calibri"/>
                    <a:sym typeface="Calibri"/>
                    <a:rtl val="0"/>
                  </a:rPr>
                  <a:t> </a:t>
                </a:r>
              </a:p>
              <a:p>
                <a:pPr algn="ctr" fontAlgn="auto">
                  <a:spcBef>
                    <a:spcPts val="0"/>
                  </a:spcBef>
                  <a:spcAft>
                    <a:spcPts val="0"/>
                  </a:spcAft>
                  <a:buSzPct val="25000"/>
                  <a:defRPr/>
                </a:pPr>
                <a:r>
                  <a:rPr lang="en-US" sz="2200" kern="0">
                    <a:solidFill>
                      <a:srgbClr val="000000"/>
                    </a:solidFill>
                    <a:latin typeface="Calibri"/>
                    <a:ea typeface="Calibri"/>
                    <a:cs typeface="Calibri"/>
                    <a:sym typeface="Calibri"/>
                    <a:rtl val="0"/>
                  </a:rPr>
                  <a:t>All REDD+ actions in the </a:t>
                </a:r>
                <a:r>
                  <a:rPr lang="en-US" sz="2200" b="1" kern="0">
                    <a:solidFill>
                      <a:srgbClr val="000000"/>
                    </a:solidFill>
                    <a:latin typeface="Calibri"/>
                    <a:ea typeface="Calibri"/>
                    <a:cs typeface="Calibri"/>
                    <a:sym typeface="Calibri"/>
                    <a:rtl val="0"/>
                  </a:rPr>
                  <a:t>National Strategy or Action Plan </a:t>
                </a:r>
                <a:r>
                  <a:rPr lang="en-US" sz="2200" kern="0">
                    <a:solidFill>
                      <a:srgbClr val="000000"/>
                    </a:solidFill>
                    <a:latin typeface="Calibri"/>
                    <a:ea typeface="Calibri"/>
                    <a:cs typeface="Calibri"/>
                    <a:sym typeface="Calibri"/>
                    <a:rtl val="0"/>
                  </a:rPr>
                  <a:t>as defined by the government</a:t>
                </a:r>
              </a:p>
              <a:p>
                <a:pPr fontAlgn="auto">
                  <a:spcBef>
                    <a:spcPts val="0"/>
                  </a:spcBef>
                  <a:spcAft>
                    <a:spcPts val="0"/>
                  </a:spcAft>
                  <a:defRPr/>
                </a:pPr>
                <a:endParaRPr sz="2200" kern="0">
                  <a:solidFill>
                    <a:srgbClr val="000000"/>
                  </a:solidFill>
                  <a:latin typeface="Calibri"/>
                  <a:ea typeface="Calibri"/>
                  <a:cs typeface="Calibri"/>
                  <a:sym typeface="Calibri"/>
                  <a:rtl val="0"/>
                </a:endParaRPr>
              </a:p>
            </p:txBody>
          </p:sp>
          <p:sp>
            <p:nvSpPr>
              <p:cNvPr id="155" name="Shape 155"/>
              <p:cNvSpPr/>
              <p:nvPr/>
            </p:nvSpPr>
            <p:spPr>
              <a:xfrm>
                <a:off x="3200400" y="1524000"/>
                <a:ext cx="3048000" cy="2819400"/>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2200" kern="0" dirty="0">
                    <a:solidFill>
                      <a:srgbClr val="000000"/>
                    </a:solidFill>
                    <a:latin typeface="Calibri"/>
                    <a:ea typeface="Calibri"/>
                    <a:cs typeface="Calibri"/>
                    <a:sym typeface="Calibri"/>
                    <a:rtl val="0"/>
                  </a:rPr>
                  <a:t>Through application of </a:t>
                </a:r>
                <a:r>
                  <a:rPr lang="en-US" sz="2200" b="1" kern="0" dirty="0">
                    <a:solidFill>
                      <a:srgbClr val="000000"/>
                    </a:solidFill>
                    <a:latin typeface="Calibri"/>
                    <a:ea typeface="Calibri"/>
                    <a:cs typeface="Calibri"/>
                    <a:sym typeface="Calibri"/>
                    <a:rtl val="0"/>
                  </a:rPr>
                  <a:t>policies, laws, regulations, </a:t>
                </a:r>
                <a:r>
                  <a:rPr lang="en-US" sz="2200" kern="0" dirty="0">
                    <a:solidFill>
                      <a:srgbClr val="000000"/>
                    </a:solidFill>
                    <a:latin typeface="Calibri"/>
                    <a:ea typeface="Calibri"/>
                    <a:cs typeface="Calibri"/>
                    <a:sym typeface="Calibri"/>
                    <a:rtl val="0"/>
                  </a:rPr>
                  <a:t>and</a:t>
                </a:r>
                <a:r>
                  <a:rPr lang="en-US" sz="2200" b="1" kern="0" dirty="0">
                    <a:solidFill>
                      <a:srgbClr val="000000"/>
                    </a:solidFill>
                    <a:latin typeface="Calibri"/>
                    <a:ea typeface="Calibri"/>
                    <a:cs typeface="Calibri"/>
                    <a:sym typeface="Calibri"/>
                    <a:rtl val="0"/>
                  </a:rPr>
                  <a:t> institutions </a:t>
                </a:r>
                <a:r>
                  <a:rPr lang="en-US" sz="2200" kern="0" dirty="0">
                    <a:solidFill>
                      <a:srgbClr val="000000"/>
                    </a:solidFill>
                    <a:latin typeface="Calibri"/>
                    <a:ea typeface="Calibri"/>
                    <a:cs typeface="Calibri"/>
                    <a:sym typeface="Calibri"/>
                    <a:rtl val="0"/>
                  </a:rPr>
                  <a:t>to implement/enforce  them</a:t>
                </a:r>
              </a:p>
            </p:txBody>
          </p:sp>
          <p:sp>
            <p:nvSpPr>
              <p:cNvPr id="156" name="Shape 156"/>
              <p:cNvSpPr/>
              <p:nvPr/>
            </p:nvSpPr>
            <p:spPr>
              <a:xfrm>
                <a:off x="6248400" y="1524000"/>
                <a:ext cx="2590800" cy="2819400"/>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2200" kern="0">
                    <a:solidFill>
                      <a:srgbClr val="000000"/>
                    </a:solidFill>
                    <a:latin typeface="Calibri"/>
                    <a:ea typeface="Calibri"/>
                    <a:cs typeface="Calibri"/>
                    <a:sym typeface="Calibri"/>
                    <a:rtl val="0"/>
                  </a:rPr>
                  <a:t>Throughout  </a:t>
                </a:r>
                <a:r>
                  <a:rPr lang="en-US" sz="2200" b="1" kern="0">
                    <a:solidFill>
                      <a:srgbClr val="000000"/>
                    </a:solidFill>
                    <a:latin typeface="Calibri"/>
                    <a:ea typeface="Calibri"/>
                    <a:cs typeface="Calibri"/>
                    <a:sym typeface="Calibri"/>
                    <a:rtl val="0"/>
                  </a:rPr>
                  <a:t>implementation of REDD+</a:t>
                </a:r>
                <a:r>
                  <a:rPr lang="en-US" sz="2200" kern="0">
                    <a:solidFill>
                      <a:srgbClr val="000000"/>
                    </a:solidFill>
                    <a:latin typeface="Calibri"/>
                    <a:ea typeface="Calibri"/>
                    <a:cs typeface="Calibri"/>
                    <a:sym typeface="Calibri"/>
                    <a:rtl val="0"/>
                  </a:rPr>
                  <a:t> actions</a:t>
                </a:r>
              </a:p>
            </p:txBody>
          </p:sp>
        </p:grpSp>
        <p:sp>
          <p:nvSpPr>
            <p:cNvPr id="157" name="Shape 157"/>
            <p:cNvSpPr/>
            <p:nvPr/>
          </p:nvSpPr>
          <p:spPr>
            <a:xfrm>
              <a:off x="457200" y="1143000"/>
              <a:ext cx="2590800" cy="838200"/>
            </a:xfrm>
            <a:prstGeom prst="wedgeRectCallout">
              <a:avLst>
                <a:gd name="adj1" fmla="val -20273"/>
                <a:gd name="adj2" fmla="val 76353"/>
              </a:avLst>
            </a:prstGeom>
            <a:solidFill>
              <a:srgbClr val="C4BD97"/>
            </a:solidFill>
            <a:ln w="25400" cap="flat" cmpd="sng">
              <a:solidFill>
                <a:srgbClr val="93895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2200" b="1" kern="0">
                  <a:solidFill>
                    <a:srgbClr val="000000"/>
                  </a:solidFill>
                  <a:latin typeface="Calibri"/>
                  <a:ea typeface="Calibri"/>
                  <a:cs typeface="Calibri"/>
                  <a:sym typeface="Calibri"/>
                  <a:rtl val="0"/>
                </a:rPr>
                <a:t>Applied to What? </a:t>
              </a:r>
            </a:p>
          </p:txBody>
        </p:sp>
        <p:sp>
          <p:nvSpPr>
            <p:cNvPr id="158" name="Shape 158"/>
            <p:cNvSpPr/>
            <p:nvPr/>
          </p:nvSpPr>
          <p:spPr>
            <a:xfrm>
              <a:off x="3276600" y="1143000"/>
              <a:ext cx="2590800" cy="838200"/>
            </a:xfrm>
            <a:prstGeom prst="wedgeRectCallout">
              <a:avLst>
                <a:gd name="adj1" fmla="val -20273"/>
                <a:gd name="adj2" fmla="val 76353"/>
              </a:avLst>
            </a:prstGeom>
            <a:solidFill>
              <a:srgbClr val="C4BD97"/>
            </a:solidFill>
            <a:ln w="25400" cap="flat" cmpd="sng">
              <a:solidFill>
                <a:srgbClr val="93895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2200" b="1" kern="0">
                  <a:solidFill>
                    <a:srgbClr val="000000"/>
                  </a:solidFill>
                  <a:latin typeface="Calibri"/>
                  <a:ea typeface="Calibri"/>
                  <a:cs typeface="Calibri"/>
                  <a:sym typeface="Calibri"/>
                  <a:rtl val="0"/>
                </a:rPr>
                <a:t>How? </a:t>
              </a:r>
            </a:p>
          </p:txBody>
        </p:sp>
        <p:sp>
          <p:nvSpPr>
            <p:cNvPr id="159" name="Shape 159"/>
            <p:cNvSpPr/>
            <p:nvPr/>
          </p:nvSpPr>
          <p:spPr>
            <a:xfrm>
              <a:off x="6096000" y="1143000"/>
              <a:ext cx="2590800" cy="838200"/>
            </a:xfrm>
            <a:prstGeom prst="wedgeRectCallout">
              <a:avLst>
                <a:gd name="adj1" fmla="val -20273"/>
                <a:gd name="adj2" fmla="val 76353"/>
              </a:avLst>
            </a:prstGeom>
            <a:solidFill>
              <a:srgbClr val="C4BD97"/>
            </a:solidFill>
            <a:ln w="25400" cap="flat" cmpd="sng">
              <a:solidFill>
                <a:srgbClr val="93895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2200" b="1" kern="0">
                  <a:solidFill>
                    <a:srgbClr val="000000"/>
                  </a:solidFill>
                  <a:latin typeface="Calibri"/>
                  <a:ea typeface="Calibri"/>
                  <a:cs typeface="Calibri"/>
                  <a:sym typeface="Calibri"/>
                  <a:rtl val="0"/>
                </a:rPr>
                <a:t>When?</a:t>
              </a:r>
            </a:p>
          </p:txBody>
        </p:sp>
      </p:grpSp>
      <p:grpSp>
        <p:nvGrpSpPr>
          <p:cNvPr id="13316" name="Shape 160"/>
          <p:cNvGrpSpPr>
            <a:grpSpLocks/>
          </p:cNvGrpSpPr>
          <p:nvPr/>
        </p:nvGrpSpPr>
        <p:grpSpPr bwMode="auto">
          <a:xfrm>
            <a:off x="0" y="4813301"/>
            <a:ext cx="9144000" cy="1892299"/>
            <a:chOff x="61271" y="5165262"/>
            <a:chExt cx="8565170" cy="1616538"/>
          </a:xfrm>
        </p:grpSpPr>
        <p:pic>
          <p:nvPicPr>
            <p:cNvPr id="13317" name="Shape 161"/>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5165262"/>
              <a:ext cx="1691328" cy="1616538"/>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318" name="Shape 162"/>
            <p:cNvPicPr preferRelativeResize="0">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271" y="5181600"/>
              <a:ext cx="1691328" cy="1600199"/>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319" name="Shape 163"/>
            <p:cNvPicPr preferRelativeResize="0">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81400" y="5168537"/>
              <a:ext cx="1691328" cy="1600199"/>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320" name="Shape 164"/>
            <p:cNvPicPr preferRelativeResize="0">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010400" y="5181600"/>
              <a:ext cx="1616042" cy="1600199"/>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321" name="Shape 165"/>
            <p:cNvPicPr preferRelativeResize="0">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34000" y="5181600"/>
              <a:ext cx="1632203" cy="1600199"/>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3417940"/>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1"/>
          <p:cNvSpPr txBox="1">
            <a:spLocks noGrp="1"/>
          </p:cNvSpPr>
          <p:nvPr>
            <p:ph type="body" idx="1"/>
          </p:nvPr>
        </p:nvSpPr>
        <p:spPr>
          <a:xfrm>
            <a:off x="320279" y="1501776"/>
            <a:ext cx="8229600" cy="3840163"/>
          </a:xfrm>
        </p:spPr>
        <p:txBody>
          <a:bodyPr/>
          <a:lstStyle/>
          <a:p>
            <a:pPr marL="203200" indent="0">
              <a:spcBef>
                <a:spcPts val="638"/>
              </a:spcBef>
              <a:buClr>
                <a:srgbClr val="000000"/>
              </a:buClr>
              <a:buFontTx/>
              <a:buNone/>
            </a:pPr>
            <a:r>
              <a:rPr lang="en-US" altLang="en-US" sz="3200" dirty="0" smtClean="0">
                <a:latin typeface="Arial" pitchFamily="34" charset="0"/>
                <a:cs typeface="Arial" pitchFamily="34" charset="0"/>
                <a:sym typeface="Calibri" pitchFamily="34" charset="0"/>
              </a:rPr>
              <a:t>… requested Parties implementing REDD+ to ‘</a:t>
            </a:r>
            <a:r>
              <a:rPr lang="en-US" altLang="en-US" sz="3200" i="1" dirty="0" smtClean="0">
                <a:latin typeface="Arial" pitchFamily="34" charset="0"/>
                <a:cs typeface="Arial" pitchFamily="34" charset="0"/>
                <a:sym typeface="Calibri" pitchFamily="34" charset="0"/>
              </a:rPr>
              <a:t>develop a system for providing information on how the Cancun safeguards are being </a:t>
            </a:r>
            <a:r>
              <a:rPr lang="en-US" altLang="en-US" sz="3200" b="1" i="1" dirty="0" smtClean="0">
                <a:latin typeface="Arial" pitchFamily="34" charset="0"/>
                <a:cs typeface="Arial" pitchFamily="34" charset="0"/>
                <a:sym typeface="Calibri" pitchFamily="34" charset="0"/>
              </a:rPr>
              <a:t>addressed</a:t>
            </a:r>
            <a:r>
              <a:rPr lang="en-US" altLang="en-US" sz="3200" i="1" dirty="0" smtClean="0">
                <a:latin typeface="Arial" pitchFamily="34" charset="0"/>
                <a:cs typeface="Arial" pitchFamily="34" charset="0"/>
                <a:sym typeface="Calibri" pitchFamily="34" charset="0"/>
              </a:rPr>
              <a:t> and </a:t>
            </a:r>
            <a:r>
              <a:rPr lang="en-US" altLang="en-US" sz="3200" b="1" i="1" dirty="0" smtClean="0">
                <a:latin typeface="Arial" pitchFamily="34" charset="0"/>
                <a:cs typeface="Arial" pitchFamily="34" charset="0"/>
                <a:sym typeface="Calibri" pitchFamily="34" charset="0"/>
              </a:rPr>
              <a:t>respected</a:t>
            </a:r>
            <a:r>
              <a:rPr lang="en-US" altLang="en-US" sz="3200" i="1" dirty="0" smtClean="0">
                <a:latin typeface="Arial" pitchFamily="34" charset="0"/>
                <a:cs typeface="Arial" pitchFamily="34" charset="0"/>
                <a:sym typeface="Calibri" pitchFamily="34" charset="0"/>
              </a:rPr>
              <a:t> throughout the implementation of the REDD+ activities’</a:t>
            </a:r>
            <a:r>
              <a:rPr lang="en-US" altLang="en-US" sz="3200" dirty="0" smtClean="0">
                <a:latin typeface="Arial" pitchFamily="34" charset="0"/>
                <a:cs typeface="Arial" pitchFamily="34" charset="0"/>
                <a:sym typeface="Calibri" pitchFamily="34" charset="0"/>
              </a:rPr>
              <a:t>, </a:t>
            </a:r>
          </a:p>
          <a:p>
            <a:pPr marL="203200" indent="0">
              <a:spcBef>
                <a:spcPts val="638"/>
              </a:spcBef>
              <a:buClr>
                <a:srgbClr val="000000"/>
              </a:buClr>
              <a:buFontTx/>
              <a:buNone/>
            </a:pPr>
            <a:endParaRPr lang="en-US" altLang="en-US" dirty="0" smtClean="0">
              <a:latin typeface="Arial" pitchFamily="34" charset="0"/>
              <a:cs typeface="Arial" pitchFamily="34" charset="0"/>
            </a:endParaRPr>
          </a:p>
          <a:p>
            <a:pPr marL="203200" indent="0">
              <a:spcBef>
                <a:spcPts val="638"/>
              </a:spcBef>
              <a:buClr>
                <a:srgbClr val="000000"/>
              </a:buClr>
              <a:buFontTx/>
              <a:buNone/>
            </a:pPr>
            <a:endParaRPr lang="fr-FR" altLang="en-US" dirty="0" smtClean="0">
              <a:latin typeface="Arial" pitchFamily="34" charset="0"/>
              <a:cs typeface="Arial" pitchFamily="34" charset="0"/>
            </a:endParaRPr>
          </a:p>
        </p:txBody>
      </p:sp>
      <p:sp>
        <p:nvSpPr>
          <p:cNvPr id="14339" name="Title 2"/>
          <p:cNvSpPr>
            <a:spLocks noGrp="1"/>
          </p:cNvSpPr>
          <p:nvPr>
            <p:ph type="title"/>
          </p:nvPr>
        </p:nvSpPr>
        <p:spPr bwMode="auto">
          <a:xfrm>
            <a:off x="378619" y="608013"/>
            <a:ext cx="7543800" cy="44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buClr>
                <a:srgbClr val="000000"/>
              </a:buClr>
              <a:buFont typeface="Calibri" pitchFamily="34" charset="0"/>
              <a:buNone/>
            </a:pPr>
            <a:r>
              <a:rPr lang="en-US" altLang="en-US" sz="3200" b="1" smtClean="0">
                <a:latin typeface="Arial" pitchFamily="34" charset="0"/>
                <a:cs typeface="Arial" pitchFamily="34" charset="0"/>
              </a:rPr>
              <a:t>The Cancun Agreements also…</a:t>
            </a:r>
            <a:endParaRPr lang="fr-FR" altLang="en-US" sz="3200" b="1" smtClean="0">
              <a:latin typeface="Arial" pitchFamily="34" charset="0"/>
              <a:cs typeface="Arial" pitchFamily="34" charset="0"/>
            </a:endParaRPr>
          </a:p>
        </p:txBody>
      </p:sp>
      <p:sp>
        <p:nvSpPr>
          <p:cNvPr id="4" name="Cloud 3"/>
          <p:cNvSpPr/>
          <p:nvPr/>
        </p:nvSpPr>
        <p:spPr>
          <a:xfrm>
            <a:off x="2971800" y="4343400"/>
            <a:ext cx="3889772" cy="22082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Safeguard Information </a:t>
            </a:r>
          </a:p>
          <a:p>
            <a:pPr algn="ctr">
              <a:defRPr/>
            </a:pPr>
            <a:r>
              <a:rPr lang="en-US" sz="2400" b="1" dirty="0"/>
              <a:t>System (SIS)</a:t>
            </a:r>
            <a:endParaRPr lang="fr-FR" sz="2400" b="1" dirty="0"/>
          </a:p>
        </p:txBody>
      </p:sp>
    </p:spTree>
    <p:extLst>
      <p:ext uri="{BB962C8B-B14F-4D97-AF65-F5344CB8AC3E}">
        <p14:creationId xmlns:p14="http://schemas.microsoft.com/office/powerpoint/2010/main" val="194206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4506516" y="3313113"/>
            <a:ext cx="215123" cy="253916"/>
          </a:xfrm>
          <a:prstGeom prst="rect">
            <a:avLst/>
          </a:prstGeom>
        </p:spPr>
        <p:txBody>
          <a:bodyPr wrap="none">
            <a:spAutoFit/>
          </a:bodyPr>
          <a:lstStyle/>
          <a:p>
            <a:pPr fontAlgn="auto">
              <a:spcBef>
                <a:spcPts val="0"/>
              </a:spcBef>
              <a:spcAft>
                <a:spcPts val="0"/>
              </a:spcAft>
              <a:defRPr/>
            </a:pPr>
            <a:r>
              <a:rPr lang="fr-CH" sz="1050" kern="0" dirty="0">
                <a:solidFill>
                  <a:srgbClr val="000000"/>
                </a:solidFill>
                <a:latin typeface="+mn-lt"/>
                <a:cs typeface="Arial"/>
                <a:sym typeface="Arial"/>
                <a:rtl val="0"/>
              </a:rPr>
              <a:t> </a:t>
            </a:r>
          </a:p>
        </p:txBody>
      </p:sp>
      <p:sp>
        <p:nvSpPr>
          <p:cNvPr id="5" name="Text Placeholder 4"/>
          <p:cNvSpPr>
            <a:spLocks noGrp="1"/>
          </p:cNvSpPr>
          <p:nvPr>
            <p:ph type="body" idx="2"/>
          </p:nvPr>
        </p:nvSpPr>
        <p:spPr>
          <a:xfrm>
            <a:off x="566738" y="1219200"/>
            <a:ext cx="1676400" cy="4467225"/>
          </a:xfrm>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640"/>
              </a:spcBef>
              <a:spcAft>
                <a:spcPts val="0"/>
              </a:spcAft>
              <a:buClr>
                <a:schemeClr val="dk1"/>
              </a:buClr>
              <a:buFont typeface="Arial"/>
              <a:buNone/>
              <a:defRPr/>
            </a:pPr>
            <a:endParaRPr lang="fr-CH" sz="3000" dirty="0">
              <a:solidFill>
                <a:schemeClr val="tx1"/>
              </a:solidFill>
              <a:latin typeface="Calibri" panose="020F0502020204030204" pitchFamily="34" charset="0"/>
              <a:sym typeface="Arial"/>
            </a:endParaRPr>
          </a:p>
          <a:p>
            <a:pPr algn="ctr" eaLnBrk="1" fontAlgn="auto" hangingPunct="1">
              <a:spcBef>
                <a:spcPts val="640"/>
              </a:spcBef>
              <a:spcAft>
                <a:spcPts val="0"/>
              </a:spcAft>
              <a:buClr>
                <a:schemeClr val="dk1"/>
              </a:buClr>
              <a:buFont typeface="Arial"/>
              <a:buNone/>
              <a:defRPr/>
            </a:pPr>
            <a:r>
              <a:rPr lang="fr-CH" sz="3000" b="1" dirty="0">
                <a:solidFill>
                  <a:schemeClr val="bg1"/>
                </a:solidFill>
                <a:latin typeface="Calibri" panose="020F0502020204030204" pitchFamily="34" charset="0"/>
                <a:sym typeface="Arial"/>
              </a:rPr>
              <a:t>UNFCCC Guidance for SIS </a:t>
            </a:r>
            <a:endParaRPr lang="fr-CH" sz="2100" dirty="0">
              <a:sym typeface="Arial"/>
            </a:endParaRPr>
          </a:p>
          <a:p>
            <a:pPr algn="ctr" eaLnBrk="1" fontAlgn="auto" hangingPunct="1">
              <a:spcBef>
                <a:spcPts val="640"/>
              </a:spcBef>
              <a:spcAft>
                <a:spcPts val="0"/>
              </a:spcAft>
              <a:buClr>
                <a:schemeClr val="dk1"/>
              </a:buClr>
              <a:buFont typeface="Arial"/>
              <a:buNone/>
              <a:defRPr/>
            </a:pPr>
            <a:endParaRPr lang="fr-CH" sz="2100" dirty="0">
              <a:sym typeface="Arial"/>
            </a:endParaRPr>
          </a:p>
          <a:p>
            <a:pPr algn="ctr" eaLnBrk="1" fontAlgn="auto" hangingPunct="1">
              <a:spcBef>
                <a:spcPts val="640"/>
              </a:spcBef>
              <a:spcAft>
                <a:spcPts val="0"/>
              </a:spcAft>
              <a:buClr>
                <a:schemeClr val="dk1"/>
              </a:buClr>
              <a:buFont typeface="Arial"/>
              <a:buNone/>
              <a:defRPr/>
            </a:pPr>
            <a:r>
              <a:rPr lang="fr-CH" sz="1500" dirty="0" err="1">
                <a:sym typeface="Arial"/>
              </a:rPr>
              <a:t>Decision</a:t>
            </a:r>
            <a:r>
              <a:rPr lang="fr-CH" sz="1500" dirty="0">
                <a:sym typeface="Arial"/>
              </a:rPr>
              <a:t> 12/CP.17 (Durban)</a:t>
            </a:r>
          </a:p>
          <a:p>
            <a:pPr eaLnBrk="1" fontAlgn="auto" hangingPunct="1">
              <a:spcBef>
                <a:spcPts val="640"/>
              </a:spcBef>
              <a:spcAft>
                <a:spcPts val="0"/>
              </a:spcAft>
              <a:buClr>
                <a:schemeClr val="dk1"/>
              </a:buClr>
              <a:buFont typeface="Arial"/>
              <a:buNone/>
              <a:defRPr/>
            </a:pPr>
            <a:endParaRPr lang="fr-CH" dirty="0">
              <a:sym typeface="Arial"/>
            </a:endParaRPr>
          </a:p>
        </p:txBody>
      </p:sp>
      <p:graphicFrame>
        <p:nvGraphicFramePr>
          <p:cNvPr id="6" name="Diagram 5"/>
          <p:cNvGraphicFramePr/>
          <p:nvPr>
            <p:extLst>
              <p:ext uri="{D42A27DB-BD31-4B8C-83A1-F6EECF244321}">
                <p14:modId xmlns:p14="http://schemas.microsoft.com/office/powerpoint/2010/main" val="4116563182"/>
              </p:ext>
            </p:extLst>
          </p:nvPr>
        </p:nvGraphicFramePr>
        <p:xfrm>
          <a:off x="1752600" y="478923"/>
          <a:ext cx="7191102" cy="6087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9" name="TextBox 2"/>
          <p:cNvSpPr txBox="1">
            <a:spLocks noChangeArrowheads="1"/>
          </p:cNvSpPr>
          <p:nvPr/>
        </p:nvSpPr>
        <p:spPr bwMode="auto">
          <a:xfrm>
            <a:off x="2024151" y="914400"/>
            <a:ext cx="5488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a)</a:t>
            </a:r>
            <a:endParaRPr lang="fr-CH" altLang="fr-FR" sz="2000" b="1" dirty="0">
              <a:solidFill>
                <a:schemeClr val="tx1"/>
              </a:solidFill>
            </a:endParaRPr>
          </a:p>
        </p:txBody>
      </p:sp>
      <p:sp>
        <p:nvSpPr>
          <p:cNvPr id="16390" name="TextBox 7"/>
          <p:cNvSpPr txBox="1">
            <a:spLocks noChangeArrowheads="1"/>
          </p:cNvSpPr>
          <p:nvPr/>
        </p:nvSpPr>
        <p:spPr bwMode="auto">
          <a:xfrm>
            <a:off x="2590800" y="1905000"/>
            <a:ext cx="597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b)</a:t>
            </a:r>
            <a:endParaRPr lang="fr-CH" altLang="fr-FR" sz="2000" b="1" dirty="0">
              <a:solidFill>
                <a:schemeClr val="tx1"/>
              </a:solidFill>
            </a:endParaRPr>
          </a:p>
        </p:txBody>
      </p:sp>
      <p:sp>
        <p:nvSpPr>
          <p:cNvPr id="16391" name="TextBox 8"/>
          <p:cNvSpPr txBox="1">
            <a:spLocks noChangeArrowheads="1"/>
          </p:cNvSpPr>
          <p:nvPr/>
        </p:nvSpPr>
        <p:spPr bwMode="auto">
          <a:xfrm>
            <a:off x="2830117" y="2819400"/>
            <a:ext cx="5988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c)</a:t>
            </a:r>
            <a:endParaRPr lang="fr-CH" altLang="fr-FR" sz="2000" b="1" dirty="0">
              <a:solidFill>
                <a:schemeClr val="tx1"/>
              </a:solidFill>
            </a:endParaRPr>
          </a:p>
        </p:txBody>
      </p:sp>
      <p:sp>
        <p:nvSpPr>
          <p:cNvPr id="16392" name="TextBox 9"/>
          <p:cNvSpPr txBox="1">
            <a:spLocks noChangeArrowheads="1"/>
          </p:cNvSpPr>
          <p:nvPr/>
        </p:nvSpPr>
        <p:spPr bwMode="auto">
          <a:xfrm>
            <a:off x="2819400" y="3790890"/>
            <a:ext cx="699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d)</a:t>
            </a:r>
            <a:endParaRPr lang="fr-CH" altLang="fr-FR" sz="2000" b="1" dirty="0">
              <a:solidFill>
                <a:schemeClr val="tx1"/>
              </a:solidFill>
            </a:endParaRPr>
          </a:p>
        </p:txBody>
      </p:sp>
      <p:sp>
        <p:nvSpPr>
          <p:cNvPr id="16393" name="TextBox 10"/>
          <p:cNvSpPr txBox="1">
            <a:spLocks noChangeArrowheads="1"/>
          </p:cNvSpPr>
          <p:nvPr/>
        </p:nvSpPr>
        <p:spPr bwMode="auto">
          <a:xfrm>
            <a:off x="2590800" y="4724400"/>
            <a:ext cx="565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e)</a:t>
            </a:r>
            <a:endParaRPr lang="fr-CH" altLang="fr-FR" sz="2000" b="1" dirty="0">
              <a:solidFill>
                <a:schemeClr val="tx1"/>
              </a:solidFill>
            </a:endParaRPr>
          </a:p>
        </p:txBody>
      </p:sp>
      <p:sp>
        <p:nvSpPr>
          <p:cNvPr id="16394" name="TextBox 11"/>
          <p:cNvSpPr txBox="1">
            <a:spLocks noChangeArrowheads="1"/>
          </p:cNvSpPr>
          <p:nvPr/>
        </p:nvSpPr>
        <p:spPr bwMode="auto">
          <a:xfrm>
            <a:off x="2057400" y="5715000"/>
            <a:ext cx="614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f)</a:t>
            </a:r>
            <a:endParaRPr lang="fr-CH" altLang="fr-FR" sz="2000" b="1" dirty="0">
              <a:solidFill>
                <a:schemeClr val="tx1"/>
              </a:solidFill>
            </a:endParaRPr>
          </a:p>
        </p:txBody>
      </p:sp>
    </p:spTree>
    <p:extLst>
      <p:ext uri="{BB962C8B-B14F-4D97-AF65-F5344CB8AC3E}">
        <p14:creationId xmlns:p14="http://schemas.microsoft.com/office/powerpoint/2010/main" val="3397885912"/>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876800"/>
            <a:ext cx="8763000" cy="584775"/>
          </a:xfrm>
          <a:prstGeom prst="rect">
            <a:avLst/>
          </a:prstGeom>
          <a:noFill/>
        </p:spPr>
        <p:txBody>
          <a:bodyPr wrap="square" rtlCol="0">
            <a:spAutoFit/>
          </a:bodyPr>
          <a:lstStyle/>
          <a:p>
            <a:pPr algn="ctr"/>
            <a:r>
              <a:rPr lang="en-GB" sz="3200" b="1" dirty="0" smtClean="0">
                <a:latin typeface="Myriad Pro" pitchFamily="34" charset="0"/>
              </a:rPr>
              <a:t>Progress on safeguard information systems</a:t>
            </a:r>
          </a:p>
        </p:txBody>
      </p:sp>
      <p:pic>
        <p:nvPicPr>
          <p:cNvPr id="5" name="Picture 4" descr="\\UNREDDCH001\Users\swan\Documents\UN-REDD\Nairobi\2017 SSKE\SIS progress (3).png"/>
          <p:cNvPicPr/>
          <p:nvPr/>
        </p:nvPicPr>
        <p:blipFill rotWithShape="1">
          <a:blip r:embed="rId3" cstate="screen">
            <a:extLst>
              <a:ext uri="{28A0092B-C50C-407E-A947-70E740481C1C}">
                <a14:useLocalDpi xmlns:a14="http://schemas.microsoft.com/office/drawing/2010/main"/>
              </a:ext>
            </a:extLst>
          </a:blip>
          <a:srcRect/>
          <a:stretch/>
        </p:blipFill>
        <p:spPr bwMode="auto">
          <a:xfrm>
            <a:off x="107890" y="2917426"/>
            <a:ext cx="1377950" cy="1014095"/>
          </a:xfrm>
          <a:prstGeom prst="rect">
            <a:avLst/>
          </a:prstGeom>
          <a:noFill/>
          <a:ln>
            <a:noFill/>
          </a:ln>
          <a:extLst>
            <a:ext uri="{53640926-AAD7-44D8-BBD7-CCE9431645EC}">
              <a14:shadowObscured xmlns:a14="http://schemas.microsoft.com/office/drawing/2010/main"/>
            </a:ext>
          </a:extLst>
        </p:spPr>
      </p:pic>
      <p:pic>
        <p:nvPicPr>
          <p:cNvPr id="1026" name="Picture 2" descr="\\UNREDDCH001\Users\swan\Documents\UN-REDD\Hanoi\Safeguards\2017 regional event\SIS progre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510"/>
            <a:ext cx="9165908" cy="4902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00800" y="2304445"/>
            <a:ext cx="1219200" cy="1569660"/>
          </a:xfrm>
          <a:prstGeom prst="rect">
            <a:avLst/>
          </a:prstGeom>
          <a:noFill/>
        </p:spPr>
        <p:txBody>
          <a:bodyPr wrap="square" rtlCol="0">
            <a:spAutoFit/>
          </a:bodyPr>
          <a:lstStyle/>
          <a:p>
            <a:pPr algn="ctr"/>
            <a:r>
              <a:rPr lang="en-GB" sz="9600" dirty="0" smtClean="0">
                <a:solidFill>
                  <a:srgbClr val="00B050"/>
                </a:solidFill>
              </a:rPr>
              <a:t>?</a:t>
            </a:r>
            <a:endParaRPr lang="en-GB" sz="9600" dirty="0">
              <a:solidFill>
                <a:srgbClr val="00B050"/>
              </a:solidFill>
            </a:endParaRPr>
          </a:p>
        </p:txBody>
      </p:sp>
    </p:spTree>
    <p:extLst>
      <p:ext uri="{BB962C8B-B14F-4D97-AF65-F5344CB8AC3E}">
        <p14:creationId xmlns:p14="http://schemas.microsoft.com/office/powerpoint/2010/main" val="313136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5630" y="838200"/>
            <a:ext cx="8709422" cy="4702175"/>
          </a:xfrm>
        </p:spPr>
        <p:txBody>
          <a:bodyPr/>
          <a:lstStyle/>
          <a:p>
            <a:pPr marL="203200" indent="0">
              <a:buFont typeface="Arial"/>
              <a:buNone/>
              <a:defRPr/>
            </a:pPr>
            <a:r>
              <a:rPr lang="en-US" sz="2400" dirty="0" smtClean="0"/>
              <a:t>Countries are also requested to submit summaries </a:t>
            </a:r>
            <a:r>
              <a:rPr lang="en-US" sz="2400" dirty="0"/>
              <a:t>of information on </a:t>
            </a:r>
            <a:r>
              <a:rPr lang="en-US" sz="2400" dirty="0" smtClean="0"/>
              <a:t>safeguards:</a:t>
            </a:r>
            <a:endParaRPr lang="en-US" sz="2400" dirty="0"/>
          </a:p>
          <a:p>
            <a:pPr marL="203200" indent="0">
              <a:buFont typeface="Arial"/>
              <a:buNone/>
              <a:defRPr/>
            </a:pPr>
            <a:r>
              <a:rPr lang="en-US" sz="2400" b="1" dirty="0" smtClean="0">
                <a:solidFill>
                  <a:schemeClr val="tx2"/>
                </a:solidFill>
              </a:rPr>
              <a:t>HOW</a:t>
            </a:r>
            <a:endParaRPr lang="en-US" sz="2400" b="1" dirty="0">
              <a:solidFill>
                <a:schemeClr val="tx2"/>
              </a:solidFill>
            </a:endParaRPr>
          </a:p>
          <a:p>
            <a:pPr lvl="1">
              <a:defRPr/>
            </a:pPr>
            <a:r>
              <a:rPr lang="en-US" sz="2400" dirty="0" smtClean="0"/>
              <a:t> To </a:t>
            </a:r>
            <a:r>
              <a:rPr lang="en-US" sz="2400" dirty="0"/>
              <a:t>be included in National Communications </a:t>
            </a:r>
            <a:endParaRPr lang="en-US" sz="2400" dirty="0" smtClean="0"/>
          </a:p>
          <a:p>
            <a:pPr lvl="1">
              <a:defRPr/>
            </a:pPr>
            <a:r>
              <a:rPr lang="en-US" sz="2400" dirty="0"/>
              <a:t> </a:t>
            </a:r>
            <a:r>
              <a:rPr lang="en-US" sz="2400" dirty="0" smtClean="0"/>
              <a:t>On </a:t>
            </a:r>
            <a:r>
              <a:rPr lang="en-US" sz="2400" dirty="0"/>
              <a:t>a voluntary basis, </a:t>
            </a:r>
            <a:r>
              <a:rPr lang="en-US" sz="2400" dirty="0" smtClean="0"/>
              <a:t>can </a:t>
            </a:r>
            <a:r>
              <a:rPr lang="en-US" sz="2400" dirty="0"/>
              <a:t>also be provided via the </a:t>
            </a:r>
            <a:r>
              <a:rPr lang="en-US" sz="2400" dirty="0" smtClean="0"/>
              <a:t>UNFCCC web platform</a:t>
            </a:r>
            <a:endParaRPr lang="en-US" sz="2400" dirty="0"/>
          </a:p>
          <a:p>
            <a:pPr marL="203200" indent="0">
              <a:buFont typeface="Arial"/>
              <a:buNone/>
              <a:defRPr/>
            </a:pPr>
            <a:r>
              <a:rPr lang="en-US" sz="2400" b="1" dirty="0" smtClean="0">
                <a:solidFill>
                  <a:schemeClr val="tx2"/>
                </a:solidFill>
              </a:rPr>
              <a:t>WHEN</a:t>
            </a:r>
            <a:endParaRPr lang="en-US" sz="2400" dirty="0" smtClean="0">
              <a:solidFill>
                <a:schemeClr val="tx2"/>
              </a:solidFill>
            </a:endParaRPr>
          </a:p>
          <a:p>
            <a:pPr lvl="1">
              <a:defRPr/>
            </a:pPr>
            <a:r>
              <a:rPr lang="en-US" sz="2400" dirty="0" smtClean="0"/>
              <a:t>Periodic </a:t>
            </a:r>
            <a:r>
              <a:rPr lang="en-US" sz="2400" dirty="0"/>
              <a:t>submission of information </a:t>
            </a:r>
          </a:p>
          <a:p>
            <a:pPr lvl="1">
              <a:defRPr/>
            </a:pPr>
            <a:r>
              <a:rPr lang="en-US" sz="2400" dirty="0" smtClean="0"/>
              <a:t>Provision </a:t>
            </a:r>
            <a:r>
              <a:rPr lang="en-US" sz="2400" dirty="0"/>
              <a:t>of </a:t>
            </a:r>
            <a:r>
              <a:rPr lang="en-US" sz="2400" dirty="0" smtClean="0"/>
              <a:t>1</a:t>
            </a:r>
            <a:r>
              <a:rPr lang="en-US" sz="2400" baseline="30000" dirty="0" smtClean="0"/>
              <a:t>st</a:t>
            </a:r>
            <a:r>
              <a:rPr lang="en-US" sz="2400" dirty="0" smtClean="0"/>
              <a:t> summary at </a:t>
            </a:r>
            <a:r>
              <a:rPr lang="en-US" sz="2400" dirty="0"/>
              <a:t>the </a:t>
            </a:r>
            <a:r>
              <a:rPr lang="en-US" sz="2400" dirty="0" smtClean="0"/>
              <a:t>start of implementation </a:t>
            </a:r>
            <a:r>
              <a:rPr lang="en-US" sz="2400" dirty="0"/>
              <a:t>of REDD+ </a:t>
            </a:r>
            <a:r>
              <a:rPr lang="en-US" sz="2400" dirty="0" smtClean="0"/>
              <a:t>activities </a:t>
            </a:r>
          </a:p>
          <a:p>
            <a:pPr lvl="1">
              <a:defRPr/>
            </a:pPr>
            <a:r>
              <a:rPr lang="en-US" sz="2400" dirty="0"/>
              <a:t> </a:t>
            </a:r>
            <a:r>
              <a:rPr lang="en-US" sz="2400" dirty="0" smtClean="0"/>
              <a:t>Follow same </a:t>
            </a:r>
            <a:r>
              <a:rPr lang="en-US" sz="2400" dirty="0"/>
              <a:t>frequency as the submissions of </a:t>
            </a:r>
            <a:r>
              <a:rPr lang="en-US" sz="2400" dirty="0" smtClean="0"/>
              <a:t>National </a:t>
            </a:r>
            <a:r>
              <a:rPr lang="en-US" sz="2400" dirty="0"/>
              <a:t>Communications </a:t>
            </a:r>
            <a:endParaRPr lang="fr-FR" sz="2400" dirty="0"/>
          </a:p>
        </p:txBody>
      </p:sp>
      <p:sp>
        <p:nvSpPr>
          <p:cNvPr id="17411" name="Title 2"/>
          <p:cNvSpPr>
            <a:spLocks noGrp="1"/>
          </p:cNvSpPr>
          <p:nvPr>
            <p:ph type="title"/>
          </p:nvPr>
        </p:nvSpPr>
        <p:spPr bwMode="auto">
          <a:xfrm>
            <a:off x="858441" y="184930"/>
            <a:ext cx="7543800" cy="65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buClr>
                <a:srgbClr val="000000"/>
              </a:buClr>
              <a:buFont typeface="Calibri" pitchFamily="34" charset="0"/>
              <a:buNone/>
            </a:pPr>
            <a:r>
              <a:rPr lang="en-US" altLang="en-US" sz="3200" b="1" dirty="0" smtClean="0">
                <a:latin typeface="Arial" pitchFamily="34" charset="0"/>
                <a:cs typeface="Arial" pitchFamily="34" charset="0"/>
              </a:rPr>
              <a:t>Summaries of Information</a:t>
            </a:r>
            <a:br>
              <a:rPr lang="en-US" altLang="en-US" sz="3200" b="1" dirty="0" smtClean="0">
                <a:latin typeface="Arial" pitchFamily="34" charset="0"/>
                <a:cs typeface="Arial" pitchFamily="34" charset="0"/>
              </a:rPr>
            </a:br>
            <a:endParaRPr lang="fr-FR" altLang="en-US" sz="3200" dirty="0" smtClean="0">
              <a:latin typeface="Arial" pitchFamily="34" charset="0"/>
              <a:cs typeface="Arial" pitchFamily="34" charset="0"/>
            </a:endParaRPr>
          </a:p>
        </p:txBody>
      </p:sp>
    </p:spTree>
    <p:extLst>
      <p:ext uri="{BB962C8B-B14F-4D97-AF65-F5344CB8AC3E}">
        <p14:creationId xmlns:p14="http://schemas.microsoft.com/office/powerpoint/2010/main" val="3748485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37831</TotalTime>
  <Words>1529</Words>
  <Application>Microsoft Office PowerPoint</Application>
  <PresentationFormat>On-screen Show (4:3)</PresentationFormat>
  <Paragraphs>130</Paragraphs>
  <Slides>11</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Myriad Pro</vt:lpstr>
      <vt:lpstr>Office Theme</vt:lpstr>
      <vt:lpstr>10_Custom Design</vt:lpstr>
      <vt:lpstr>PowerPoint Presentation</vt:lpstr>
      <vt:lpstr>PowerPoint Presentation</vt:lpstr>
      <vt:lpstr>UNFCCC Safeguards Requirements</vt:lpstr>
      <vt:lpstr>PowerPoint Presentation</vt:lpstr>
      <vt:lpstr>How are Cancun Safeguards Applied?</vt:lpstr>
      <vt:lpstr>The Cancun Agreements also…</vt:lpstr>
      <vt:lpstr>PowerPoint Presentation</vt:lpstr>
      <vt:lpstr>PowerPoint Presentation</vt:lpstr>
      <vt:lpstr>Summaries of Information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Mumoki</dc:creator>
  <cp:lastModifiedBy>Charlotte Hicks</cp:lastModifiedBy>
  <cp:revision>187</cp:revision>
  <dcterms:created xsi:type="dcterms:W3CDTF">2012-09-11T07:20:24Z</dcterms:created>
  <dcterms:modified xsi:type="dcterms:W3CDTF">2017-10-20T11:29:17Z</dcterms:modified>
</cp:coreProperties>
</file>