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71" r:id="rId2"/>
    <p:sldMasterId id="2147483819" r:id="rId3"/>
  </p:sldMasterIdLst>
  <p:notesMasterIdLst>
    <p:notesMasterId r:id="rId14"/>
  </p:notesMasterIdLst>
  <p:sldIdLst>
    <p:sldId id="256" r:id="rId4"/>
    <p:sldId id="322" r:id="rId5"/>
    <p:sldId id="321" r:id="rId6"/>
    <p:sldId id="324" r:id="rId7"/>
    <p:sldId id="337" r:id="rId8"/>
    <p:sldId id="345" r:id="rId9"/>
    <p:sldId id="340" r:id="rId10"/>
    <p:sldId id="346" r:id="rId11"/>
    <p:sldId id="348" r:id="rId12"/>
    <p:sldId id="347" r:id="rId1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B01C2D-F2FB-467E-B3A4-D32C2786F360}">
          <p14:sldIdLst>
            <p14:sldId id="256"/>
            <p14:sldId id="322"/>
            <p14:sldId id="321"/>
            <p14:sldId id="324"/>
            <p14:sldId id="337"/>
            <p14:sldId id="345"/>
            <p14:sldId id="340"/>
            <p14:sldId id="346"/>
            <p14:sldId id="348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0126" autoAdjust="0"/>
  </p:normalViewPr>
  <p:slideViewPr>
    <p:cSldViewPr showGuides="1">
      <p:cViewPr varScale="1">
        <p:scale>
          <a:sx n="67" d="100"/>
          <a:sy n="67" d="100"/>
        </p:scale>
        <p:origin x="7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6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27FDF-9447-4991-B608-3E1ED9B1AF4F}" type="datetimeFigureOut">
              <a:rPr lang="en-GB" smtClean="0"/>
              <a:t>18/08/2016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52EFC-052B-46F0-B1B6-57CA7A289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30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3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38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12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66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3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9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96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0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12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45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9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21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2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93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672522"/>
            <a:ext cx="8229600" cy="3748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5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5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801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830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6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030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441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8" y="1672522"/>
            <a:ext cx="8229600" cy="37489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336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273EF2-3846-4EE4-8945-D4DD53CBC62D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4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0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46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1"/>
            <a:ext cx="8229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pPr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06" b="27384"/>
          <a:stretch/>
        </p:blipFill>
        <p:spPr>
          <a:xfrm>
            <a:off x="0" y="5332752"/>
            <a:ext cx="9158991" cy="1526498"/>
          </a:xfrm>
          <a:prstGeom prst="rect">
            <a:avLst/>
          </a:prstGeom>
        </p:spPr>
      </p:pic>
      <p:pic>
        <p:nvPicPr>
          <p:cNvPr id="12" name="Picture 11" descr="UN REDD LOGO_COLOUR FULL 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2094"/>
            <a:ext cx="1387029" cy="97953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Rectangle 1"/>
          <p:cNvSpPr/>
          <p:nvPr userDrawn="1"/>
        </p:nvSpPr>
        <p:spPr>
          <a:xfrm>
            <a:off x="487180" y="206444"/>
            <a:ext cx="6294620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REGIONAL INFORMATION</a:t>
            </a:r>
            <a:r>
              <a:rPr lang="en-GB" sz="1600" b="1" baseline="0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 </a:t>
            </a:r>
            <a:r>
              <a:rPr lang="en-GB" sz="1600" b="1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EXCHANGE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REDD+ KNOWLEDGE</a:t>
            </a:r>
            <a:r>
              <a:rPr lang="en-GB" sz="1600" b="1" baseline="0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 MANAGEMENT AND COMMUNICATIONS</a:t>
            </a:r>
            <a:endParaRPr lang="en-GB" sz="1600" b="1" dirty="0" smtClean="0">
              <a:solidFill>
                <a:srgbClr val="4F81BD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solidFill>
                  <a:srgbClr val="4F81BD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23 - 25 AUGUST 2016</a:t>
            </a:r>
          </a:p>
        </p:txBody>
      </p:sp>
      <p:sp>
        <p:nvSpPr>
          <p:cNvPr id="15" name="Rectangle 14"/>
          <p:cNvSpPr/>
          <p:nvPr userDrawn="1"/>
        </p:nvSpPr>
        <p:spPr>
          <a:xfrm flipV="1">
            <a:off x="0" y="1066800"/>
            <a:ext cx="9144000" cy="105775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Placeholder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1"/>
          </p:nvPr>
        </p:nvSpPr>
        <p:spPr>
          <a:xfrm>
            <a:off x="457198" y="1672522"/>
            <a:ext cx="8229600" cy="374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32" b="27852"/>
          <a:stretch/>
        </p:blipFill>
        <p:spPr>
          <a:xfrm>
            <a:off x="0" y="5944415"/>
            <a:ext cx="4267200" cy="913585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 flipV="1">
            <a:off x="-2" y="5896122"/>
            <a:ext cx="9144000" cy="105775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F81BD"/>
              </a:solidFill>
            </a:endParaRPr>
          </a:p>
        </p:txBody>
      </p:sp>
      <p:pic>
        <p:nvPicPr>
          <p:cNvPr id="25" name="Picture 24" descr="UN REDD LOGO_COLOUR FULL 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2964"/>
            <a:ext cx="1153414" cy="814556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32" b="27852"/>
          <a:stretch/>
        </p:blipFill>
        <p:spPr>
          <a:xfrm>
            <a:off x="3022346" y="5944415"/>
            <a:ext cx="4267200" cy="91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2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198" y="362743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457198" y="1672522"/>
            <a:ext cx="8229600" cy="374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32" b="27852"/>
          <a:stretch/>
        </p:blipFill>
        <p:spPr>
          <a:xfrm>
            <a:off x="0" y="5944415"/>
            <a:ext cx="4267200" cy="91358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 flipV="1">
            <a:off x="-2" y="5896122"/>
            <a:ext cx="9144000" cy="105775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F81BD"/>
              </a:solidFill>
            </a:endParaRPr>
          </a:p>
        </p:txBody>
      </p:sp>
      <p:pic>
        <p:nvPicPr>
          <p:cNvPr id="18" name="Picture 17" descr="UN REDD LOGO_COLOUR FULL 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2964"/>
            <a:ext cx="1153414" cy="814556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32" b="27852"/>
          <a:stretch/>
        </p:blipFill>
        <p:spPr>
          <a:xfrm>
            <a:off x="3022346" y="5944415"/>
            <a:ext cx="4267200" cy="91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redd.org/" TargetMode="External"/><Relationship Id="rId2" Type="http://schemas.openxmlformats.org/officeDocument/2006/relationships/hyperlink" Target="http://www.un-redd.org/" TargetMode="Externa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10600" cy="2971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Country Experience on </a:t>
            </a:r>
          </a:p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KM and Communications Work</a:t>
            </a:r>
            <a:endParaRPr lang="en-GB" sz="2800" b="1" dirty="0" smtClean="0">
              <a:solidFill>
                <a:srgbClr val="4F81BD"/>
              </a:solidFill>
              <a:latin typeface="Cambria" panose="02040503050406030204" pitchFamily="18" charset="0"/>
            </a:endParaRPr>
          </a:p>
          <a:p>
            <a:endParaRPr lang="en-US" sz="2800" b="1" dirty="0" smtClean="0">
              <a:solidFill>
                <a:srgbClr val="4F81BD"/>
              </a:solidFill>
              <a:latin typeface="Cambria" panose="02040503050406030204" pitchFamily="18" charset="0"/>
            </a:endParaRPr>
          </a:p>
          <a:p>
            <a:endParaRPr lang="en-GB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  <a:p>
            <a:pPr algn="r"/>
            <a:r>
              <a:rPr lang="en-GB" sz="24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By </a:t>
            </a:r>
            <a:r>
              <a:rPr lang="en-GB" sz="24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 Khin </a:t>
            </a:r>
            <a:r>
              <a:rPr lang="en-GB" sz="24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Hnin Myint</a:t>
            </a:r>
            <a:endParaRPr lang="en-GB" sz="2400" b="1" dirty="0" smtClean="0">
              <a:solidFill>
                <a:srgbClr val="4F81BD"/>
              </a:solidFill>
              <a:latin typeface="Cambria" panose="02040503050406030204" pitchFamily="18" charset="0"/>
            </a:endParaRPr>
          </a:p>
          <a:p>
            <a:pPr algn="r"/>
            <a:r>
              <a:rPr lang="en-US" sz="24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23 </a:t>
            </a:r>
            <a:r>
              <a:rPr lang="en-US" sz="2400" b="1" dirty="0">
                <a:solidFill>
                  <a:srgbClr val="4F81BD"/>
                </a:solidFill>
                <a:latin typeface="Cambria" panose="02040503050406030204" pitchFamily="18" charset="0"/>
              </a:rPr>
              <a:t>August 2016</a:t>
            </a:r>
          </a:p>
          <a:p>
            <a:pPr algn="r"/>
            <a:endParaRPr lang="en-GB" sz="2400" b="1" dirty="0" smtClean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5"/>
          <p:cNvSpPr txBox="1">
            <a:spLocks/>
          </p:cNvSpPr>
          <p:nvPr/>
        </p:nvSpPr>
        <p:spPr>
          <a:xfrm>
            <a:off x="20053" y="762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4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Thank You</a:t>
            </a:r>
          </a:p>
          <a:p>
            <a:pPr marL="0" indent="0" algn="ctr">
              <a:buNone/>
            </a:pPr>
            <a:endParaRPr lang="en-US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+mj-lt"/>
              </a:rPr>
              <a:t>[Khin Hnin Myint]</a:t>
            </a:r>
            <a:endParaRPr lang="en-US" sz="20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+mj-lt"/>
              </a:rPr>
              <a:t>[khin.hnin.myint@undp.org]</a:t>
            </a:r>
          </a:p>
          <a:p>
            <a:pPr marL="0" indent="0" algn="ctr">
              <a:buNone/>
            </a:pPr>
            <a:r>
              <a:rPr lang="en-US" sz="2000" dirty="0" smtClean="0">
                <a:latin typeface="+mj-lt"/>
                <a:hlinkClick r:id="rId2"/>
              </a:rPr>
              <a:t/>
            </a:r>
            <a:br>
              <a:rPr lang="en-US" sz="2000" dirty="0" smtClean="0">
                <a:latin typeface="+mj-lt"/>
                <a:hlinkClick r:id="rId2"/>
              </a:rPr>
            </a:br>
            <a:endParaRPr lang="en-US" sz="20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8476" y="3165285"/>
            <a:ext cx="3837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 dirty="0">
                <a:latin typeface="+mj-lt"/>
              </a:rPr>
              <a:t>w</a:t>
            </a:r>
            <a:r>
              <a:rPr lang="en-US" sz="2000" b="1" dirty="0" smtClean="0">
                <a:latin typeface="+mj-lt"/>
              </a:rPr>
              <a:t>ebsite</a:t>
            </a:r>
            <a:r>
              <a:rPr lang="en-US" sz="2000" b="1" dirty="0">
                <a:latin typeface="+mj-lt"/>
              </a:rPr>
              <a:t>: </a:t>
            </a:r>
            <a:r>
              <a:rPr lang="en-US" sz="2000" b="1" dirty="0" smtClean="0">
                <a:latin typeface="+mj-lt"/>
                <a:hlinkClick r:id="rId3"/>
              </a:rPr>
              <a:t>www.myanmar-redd.org</a:t>
            </a:r>
            <a:r>
              <a:rPr lang="en-US" sz="2000" b="1" dirty="0" smtClean="0">
                <a:latin typeface="+mj-lt"/>
              </a:rPr>
              <a:t> </a:t>
            </a:r>
            <a:endParaRPr lang="en-U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06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8705" y="2286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Myanmar REDD+ </a:t>
            </a:r>
            <a:r>
              <a:rPr lang="en-US" sz="2800" b="1" dirty="0" err="1" smtClean="0">
                <a:solidFill>
                  <a:srgbClr val="4F81BD"/>
                </a:solidFill>
                <a:latin typeface="Cambria" panose="02040503050406030204" pitchFamily="18" charset="0"/>
              </a:rPr>
              <a:t>Programme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 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4930" y="1905000"/>
            <a:ext cx="57129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REDD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Readiness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Roadmap Developed in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2012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endParaRPr lang="en-US" sz="20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endParaRPr lang="en-US" sz="20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UN-REDD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Programme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Implementation started in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late 2015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</a:endParaRPr>
          </a:p>
        </p:txBody>
      </p:sp>
      <p:pic>
        <p:nvPicPr>
          <p:cNvPr id="8" name="Picture 7"/>
          <p:cNvPicPr/>
          <p:nvPr/>
        </p:nvPicPr>
        <p:blipFill rotWithShape="1">
          <a:blip r:embed="rId2"/>
          <a:srcRect l="31410" t="16819" r="47757" b="32725"/>
          <a:stretch/>
        </p:blipFill>
        <p:spPr bwMode="auto">
          <a:xfrm>
            <a:off x="6248400" y="1371600"/>
            <a:ext cx="2707105" cy="350520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943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8705" y="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Institutional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Arrangement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76199" y="4648200"/>
            <a:ext cx="90317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TWGs are the key mechanisms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supporting at technical level 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Members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 the representatives of relevant key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departments, CSOs and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IP organizations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73455" y="1091566"/>
            <a:ext cx="4919980" cy="3556634"/>
            <a:chOff x="973455" y="1666875"/>
            <a:chExt cx="4919980" cy="3556634"/>
          </a:xfrm>
        </p:grpSpPr>
        <p:sp>
          <p:nvSpPr>
            <p:cNvPr id="7" name="Rounded Rectangle 6"/>
            <p:cNvSpPr>
              <a:spLocks/>
            </p:cNvSpPr>
            <p:nvPr/>
          </p:nvSpPr>
          <p:spPr>
            <a:xfrm>
              <a:off x="2531110" y="2657475"/>
              <a:ext cx="1371600" cy="1000125"/>
            </a:xfrm>
            <a:prstGeom prst="round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endParaRPr lang="en-US" sz="11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 smtClean="0">
                  <a:effectLst/>
                  <a:latin typeface="Calibri"/>
                  <a:ea typeface="Calibri"/>
                  <a:cs typeface="Times New Roman"/>
                </a:rPr>
                <a:t>REDD</a:t>
              </a:r>
              <a:r>
                <a:rPr lang="en-US" sz="1100" dirty="0">
                  <a:effectLst/>
                  <a:latin typeface="Calibri"/>
                  <a:ea typeface="Calibri"/>
                  <a:cs typeface="Times New Roman"/>
                </a:rPr>
                <a:t>+ TASK FORCE: </a:t>
              </a:r>
              <a:r>
                <a:rPr lang="en-US" sz="1100" dirty="0" err="1" smtClean="0">
                  <a:effectLst/>
                  <a:latin typeface="Calibri"/>
                  <a:ea typeface="Calibri"/>
                  <a:cs typeface="Times New Roman"/>
                </a:rPr>
                <a:t>MoNREC</a:t>
              </a:r>
              <a:r>
                <a:rPr lang="en-US" sz="1100" dirty="0" smtClean="0">
                  <a:effectLst/>
                  <a:latin typeface="Calibri"/>
                  <a:ea typeface="Calibri"/>
                  <a:cs typeface="Times New Roman"/>
                </a:rPr>
                <a:t>, </a:t>
              </a:r>
              <a:r>
                <a:rPr lang="en-US" sz="1100" dirty="0" err="1" smtClean="0">
                  <a:effectLst/>
                  <a:latin typeface="Calibri"/>
                  <a:ea typeface="Calibri"/>
                  <a:cs typeface="Times New Roman"/>
                </a:rPr>
                <a:t>MoALI</a:t>
              </a:r>
              <a:r>
                <a:rPr lang="en-US" sz="1100" dirty="0" smtClean="0">
                  <a:effectLst/>
                  <a:latin typeface="Calibri"/>
                  <a:ea typeface="Calibri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libri"/>
                  <a:ea typeface="Calibri"/>
                  <a:cs typeface="Times New Roman"/>
                </a:rPr>
                <a:t>MoHA</a:t>
              </a:r>
              <a:r>
                <a:rPr lang="en-US" sz="1100" dirty="0">
                  <a:effectLst/>
                  <a:latin typeface="Calibri"/>
                  <a:ea typeface="Calibri"/>
                  <a:cs typeface="Times New Roman"/>
                </a:rPr>
                <a:t> and MERN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>
            <a:xfrm>
              <a:off x="4436110" y="2818129"/>
              <a:ext cx="1457325" cy="485775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Calibri"/>
                  <a:ea typeface="Calibri"/>
                  <a:cs typeface="Times New Roman"/>
                </a:rPr>
                <a:t>REDD+ TASK FORCE OFFICE (FD)</a:t>
              </a:r>
            </a:p>
          </p:txBody>
        </p:sp>
        <p:cxnSp>
          <p:nvCxnSpPr>
            <p:cNvPr id="9" name="Straight Connector 8"/>
            <p:cNvCxnSpPr>
              <a:cxnSpLocks/>
            </p:cNvCxnSpPr>
            <p:nvPr/>
          </p:nvCxnSpPr>
          <p:spPr>
            <a:xfrm>
              <a:off x="3902710" y="3065779"/>
              <a:ext cx="533400" cy="9525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0" name="Up-Down Arrow 9"/>
            <p:cNvSpPr>
              <a:spLocks/>
            </p:cNvSpPr>
            <p:nvPr/>
          </p:nvSpPr>
          <p:spPr>
            <a:xfrm>
              <a:off x="3207385" y="2256789"/>
              <a:ext cx="45720" cy="361950"/>
            </a:xfrm>
            <a:prstGeom prst="upDownArrow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>
                  <a:shade val="50000"/>
                </a:sys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1454785" y="1666875"/>
              <a:ext cx="3486150" cy="542925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effectLst/>
                  <a:latin typeface="Calibri"/>
                  <a:ea typeface="Calibri"/>
                  <a:cs typeface="Times New Roman"/>
                </a:rPr>
                <a:t>Environmental Conservation and Climate Change </a:t>
              </a:r>
              <a:r>
                <a:rPr lang="en-US" sz="1200" dirty="0">
                  <a:effectLst/>
                  <a:latin typeface="Calibri"/>
                  <a:ea typeface="Calibri"/>
                  <a:cs typeface="Times New Roman"/>
                </a:rPr>
                <a:t>Committee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2" name="Up-Down Arrow 11"/>
            <p:cNvSpPr>
              <a:spLocks/>
            </p:cNvSpPr>
            <p:nvPr/>
          </p:nvSpPr>
          <p:spPr>
            <a:xfrm>
              <a:off x="3226435" y="3666489"/>
              <a:ext cx="45720" cy="409575"/>
            </a:xfrm>
            <a:prstGeom prst="upDownArrow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>
                  <a:shade val="50000"/>
                </a:sys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/>
            </p:cNvSpPr>
            <p:nvPr/>
          </p:nvSpPr>
          <p:spPr>
            <a:xfrm>
              <a:off x="973455" y="4109084"/>
              <a:ext cx="4752975" cy="1114425"/>
            </a:xfrm>
            <a:prstGeom prst="ellipse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2000">
                  <a:effectLst/>
                  <a:latin typeface="Calibri"/>
                  <a:ea typeface="Calibri"/>
                  <a:cs typeface="Times New Roman"/>
                </a:rPr>
                <a:t>               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1287780" y="4366259"/>
              <a:ext cx="1219200" cy="4476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Calibri"/>
                  <a:cs typeface="Times New Roman"/>
                </a:rPr>
                <a:t>SE&amp;S TWG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2649855" y="4375784"/>
              <a:ext cx="1219200" cy="4476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Calibri"/>
                  <a:cs typeface="Times New Roman"/>
                </a:rPr>
                <a:t>D&amp;S TWG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040505" y="4375784"/>
              <a:ext cx="1219200" cy="4476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Calibri"/>
                  <a:cs typeface="Times New Roman"/>
                </a:rPr>
                <a:t>NFMS TWG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413375" y="2339976"/>
            <a:ext cx="3502025" cy="1357630"/>
            <a:chOff x="5413375" y="2915285"/>
            <a:chExt cx="3502025" cy="1357630"/>
          </a:xfrm>
        </p:grpSpPr>
        <p:sp>
          <p:nvSpPr>
            <p:cNvPr id="18" name="Text Box 46"/>
            <p:cNvSpPr txBox="1"/>
            <p:nvPr/>
          </p:nvSpPr>
          <p:spPr>
            <a:xfrm>
              <a:off x="6577965" y="2915285"/>
              <a:ext cx="1586230" cy="361315"/>
            </a:xfrm>
            <a:prstGeom prst="rect">
              <a:avLst/>
            </a:prstGeom>
            <a:noFill/>
            <a:ln w="6350">
              <a:solidFill>
                <a:srgbClr val="00B0F0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dirty="0">
                  <a:effectLst/>
                  <a:ea typeface="Calibri"/>
                  <a:cs typeface="Times New Roman"/>
                </a:rPr>
                <a:t>Other REDD+ or Development Partners’ Initiatives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9" name="Text Box 47"/>
            <p:cNvSpPr txBox="1"/>
            <p:nvPr/>
          </p:nvSpPr>
          <p:spPr>
            <a:xfrm>
              <a:off x="5413375" y="3910965"/>
              <a:ext cx="1586230" cy="361315"/>
            </a:xfrm>
            <a:prstGeom prst="rect">
              <a:avLst/>
            </a:prstGeom>
            <a:noFill/>
            <a:ln w="6350">
              <a:solidFill>
                <a:srgbClr val="0070C0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dirty="0">
                  <a:effectLst/>
                  <a:ea typeface="Calibri"/>
                  <a:cs typeface="Times New Roman"/>
                </a:rPr>
                <a:t>UN-REDD </a:t>
              </a:r>
              <a:r>
                <a:rPr lang="en-US" sz="900" dirty="0" err="1">
                  <a:effectLst/>
                  <a:ea typeface="Calibri"/>
                  <a:cs typeface="Times New Roman"/>
                </a:rPr>
                <a:t>Programme</a:t>
              </a:r>
              <a:r>
                <a:rPr lang="en-US" sz="900" dirty="0">
                  <a:effectLst/>
                  <a:ea typeface="Calibri"/>
                  <a:cs typeface="Times New Roman"/>
                </a:rPr>
                <a:t> Executive Board (PEB)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0" name="Text Box 48"/>
            <p:cNvSpPr txBox="1"/>
            <p:nvPr/>
          </p:nvSpPr>
          <p:spPr>
            <a:xfrm>
              <a:off x="7328535" y="3910965"/>
              <a:ext cx="1586865" cy="361950"/>
            </a:xfrm>
            <a:prstGeom prst="rect">
              <a:avLst/>
            </a:prstGeom>
            <a:noFill/>
            <a:ln w="6350">
              <a:solidFill>
                <a:srgbClr val="00B0F0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dirty="0">
                  <a:effectLst/>
                  <a:ea typeface="Calibri"/>
                  <a:cs typeface="Times New Roman"/>
                </a:rPr>
                <a:t>UN-REDD </a:t>
              </a:r>
              <a:r>
                <a:rPr lang="en-US" sz="900" dirty="0" err="1">
                  <a:effectLst/>
                  <a:ea typeface="Calibri"/>
                  <a:cs typeface="Times New Roman"/>
                </a:rPr>
                <a:t>Programme</a:t>
              </a:r>
              <a:r>
                <a:rPr lang="en-US" sz="900" dirty="0">
                  <a:effectLst/>
                  <a:ea typeface="Calibri"/>
                  <a:cs typeface="Times New Roman"/>
                </a:rPr>
                <a:t> Management Unit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7000875" y="4065905"/>
              <a:ext cx="327660" cy="82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5905500" y="3281045"/>
              <a:ext cx="0" cy="626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6004529" y="3122510"/>
              <a:ext cx="52006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 Box 46"/>
          <p:cNvSpPr txBox="1"/>
          <p:nvPr/>
        </p:nvSpPr>
        <p:spPr>
          <a:xfrm>
            <a:off x="2217737" y="4268788"/>
            <a:ext cx="2108835" cy="36131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effectLst/>
                <a:ea typeface="Calibri"/>
                <a:cs typeface="Times New Roman"/>
              </a:rPr>
              <a:t>Stakeholder Network</a:t>
            </a:r>
            <a:endParaRPr lang="en-US" sz="14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0197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686800" cy="838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KM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and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Communication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Strategy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897553"/>
            <a:ext cx="8839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Developed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KM &amp; Communications Strategy covering only at the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Programme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(1st Q, 2016)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Drafted by referring other advanced countries' strategies together with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Regional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Specialist and PMU.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Finalized with the discussion among NPD, PMU, REDD+ Core Unit and TWG through following process: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 Share through email 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- Discussion at TWG meetings (3 times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- Finalized at TWG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meeting</a:t>
            </a:r>
          </a:p>
          <a:p>
            <a:pPr lvl="1"/>
            <a:endParaRPr lang="en-US" sz="2000" dirty="0">
              <a:latin typeface="Cambria" panose="02040503050406030204" pitchFamily="18" charset="0"/>
            </a:endParaRP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543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686800" cy="838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KM and Communication Strategy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777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Introduction 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Goal, Objectives, and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Principles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Target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Audiences/Partners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Key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Messages for Communications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Steps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implementing the Strategy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Coordination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 other REDD+ readiness initiatives /Capacity Building Strategies in Myanmar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Key Mediums for Communications on REDD+ / Corporate Communications Resources/Activities in 2016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Monitoring and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Evaluation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762000"/>
            <a:ext cx="15813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24516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375003"/>
              </p:ext>
            </p:extLst>
          </p:nvPr>
        </p:nvGraphicFramePr>
        <p:xfrm>
          <a:off x="304800" y="782574"/>
          <a:ext cx="8382000" cy="4978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6488"/>
                <a:gridCol w="556551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i="1" u="sng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Knowledge Management </a:t>
                      </a:r>
                      <a:endParaRPr lang="en-US" sz="20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Knowledge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generated during REDD+ readiness activities is shared effectively among all partners and informs decisions on a national REDD+ programme.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Establish a System</a:t>
                      </a:r>
                      <a:r>
                        <a:rPr lang="en-GB" sz="2000" baseline="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by</a:t>
                      </a:r>
                      <a:endParaRPr lang="en-GB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Identifying all relevant REDD+ readiness initiatives;</a:t>
                      </a: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Identifying a knowledge focal point within each initiative;</a:t>
                      </a: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Working with each knowledge focal point to compile all reports, work plans, </a:t>
                      </a:r>
                      <a:r>
                        <a:rPr lang="en-GB" sz="2000" dirty="0" err="1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ToR</a:t>
                      </a: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etc.;</a:t>
                      </a: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Establishing an appropriate knowledge platform;</a:t>
                      </a: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Ensuring all knowledge is organized on the platform is a logical fashion; and</a:t>
                      </a: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000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Ensuring all knowledge is accessible through the platform and regularly updated.</a:t>
                      </a:r>
                      <a:endParaRPr lang="en-US" sz="20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304800" y="-762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Challenges encountered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686800" cy="838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KM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and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Communication </a:t>
            </a:r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Strategy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6663"/>
              </p:ext>
            </p:extLst>
          </p:nvPr>
        </p:nvGraphicFramePr>
        <p:xfrm>
          <a:off x="304800" y="1143000"/>
          <a:ext cx="8534401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048"/>
                <a:gridCol w="4929353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u="sng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Communication</a:t>
                      </a:r>
                      <a:endParaRPr lang="en-US" sz="20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Communication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of information and knowledge about REDD+ in Myanmar enhances stakeholder participation and promotes collaboration and cooperation among partners.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i="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Produce and disseminate information relevant to each stakeholder group to enable them to play an effective and relevant role in the design and subsequent implementation of a national REDD+ programme</a:t>
                      </a:r>
                      <a:r>
                        <a:rPr lang="en-GB" sz="2000" i="0" baseline="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7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21232"/>
              </p:ext>
            </p:extLst>
          </p:nvPr>
        </p:nvGraphicFramePr>
        <p:xfrm>
          <a:off x="304800" y="883920"/>
          <a:ext cx="83820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6488"/>
                <a:gridCol w="5565512"/>
              </a:tblGrid>
              <a:tr h="370840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GB" sz="2000" b="1" i="1" u="sng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Media Relations and Networking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Helvetica" panose="020B060402020202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Promote broad support for REDD+, including through </a:t>
                      </a:r>
                      <a:r>
                        <a:rPr lang="en-GB" sz="2000" b="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engagement of public media</a:t>
                      </a:r>
                    </a:p>
                    <a:p>
                      <a:pPr algn="just"/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 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2000" i="0" dirty="0" smtClean="0"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Contribute to broad-based support for REDD+ by ensuring that all media have access to accurate and balanced information about REDD+” by creating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000" dirty="0" smtClean="0">
                        <a:latin typeface="Calibri" panose="020F0502020204030204" pitchFamily="34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Press Release;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Radio announcement;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Opinion editorial;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Features;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Features advisories, etc.</a:t>
                      </a:r>
                      <a:endParaRPr lang="en-US" sz="20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pPr marL="22860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ヒラギノ角ゴ Pro W3"/>
                          <a:cs typeface="Calibri" panose="020F0502020204030204" pitchFamily="34" charset="0"/>
                        </a:rPr>
                        <a:t> </a:t>
                      </a:r>
                      <a:endParaRPr lang="en-US" sz="2000" dirty="0" smtClean="0">
                        <a:solidFill>
                          <a:srgbClr val="000000"/>
                        </a:solidFill>
                        <a:latin typeface="Helvetica" panose="020B060402020202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304800" y="-762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Challenges encountered</a:t>
            </a:r>
            <a:endParaRPr lang="en-US" sz="28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3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8705" y="21312"/>
            <a:ext cx="8686800" cy="838200"/>
          </a:xfrm>
        </p:spPr>
        <p:txBody>
          <a:bodyPr>
            <a:noAutofit/>
          </a:bodyPr>
          <a:lstStyle/>
          <a:p>
            <a:r>
              <a:rPr lang="en-US" sz="26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Support requested from regional KM/</a:t>
            </a:r>
            <a:r>
              <a:rPr lang="en-US" sz="2600" b="1" dirty="0" err="1" smtClean="0">
                <a:solidFill>
                  <a:srgbClr val="4F81BD"/>
                </a:solidFill>
                <a:latin typeface="Cambria" panose="02040503050406030204" pitchFamily="18" charset="0"/>
              </a:rPr>
              <a:t>Comms</a:t>
            </a:r>
            <a:r>
              <a:rPr lang="en-US" sz="2600" b="1" dirty="0" smtClean="0">
                <a:solidFill>
                  <a:srgbClr val="4F81BD"/>
                </a:solidFill>
                <a:latin typeface="Cambria" panose="02040503050406030204" pitchFamily="18" charset="0"/>
              </a:rPr>
              <a:t> Specialist</a:t>
            </a:r>
            <a:endParaRPr lang="en-US" sz="2600" b="1" dirty="0">
              <a:solidFill>
                <a:srgbClr val="4F81BD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0205" y="1686104"/>
            <a:ext cx="75438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Specifically:</a:t>
            </a:r>
          </a:p>
          <a:p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Intensive support before new Community Officer is on board;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Video Production: check existing video  and possibility of Myanmar Version;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Support on Capturing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lessons, experience, and knowledge from the </a:t>
            </a:r>
            <a:r>
              <a:rPr lang="en-US" sz="2000" dirty="0" err="1">
                <a:solidFill>
                  <a:schemeClr val="dk1"/>
                </a:solidFill>
                <a:latin typeface="Calibri" panose="020F0502020204030204" pitchFamily="34" charset="0"/>
              </a:rPr>
              <a:t>programme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 implementation and activities </a:t>
            </a:r>
          </a:p>
          <a:p>
            <a:endParaRPr lang="en-US" sz="2000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Learning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journals to regional context and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experiences</a:t>
            </a: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1" y="1124634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Overall: Technical Support to the implementation of </a:t>
            </a: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KM/</a:t>
            </a:r>
            <a:r>
              <a:rPr lang="en-US" sz="2000" dirty="0" err="1" smtClean="0">
                <a:solidFill>
                  <a:schemeClr val="dk1"/>
                </a:solidFill>
                <a:latin typeface="Calibri" panose="020F0502020204030204" pitchFamily="34" charset="0"/>
              </a:rPr>
              <a:t>Comms</a:t>
            </a:r>
            <a:r>
              <a:rPr lang="en-US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. Strategies</a:t>
            </a: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02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20322</TotalTime>
  <Words>462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 Unicode MS</vt:lpstr>
      <vt:lpstr>Arial</vt:lpstr>
      <vt:lpstr>Calibri</vt:lpstr>
      <vt:lpstr>Cambria</vt:lpstr>
      <vt:lpstr>DaunPenh</vt:lpstr>
      <vt:lpstr>Helvetica</vt:lpstr>
      <vt:lpstr>Symbol</vt:lpstr>
      <vt:lpstr>Times New Roman</vt:lpstr>
      <vt:lpstr>Wingdings</vt:lpstr>
      <vt:lpstr>ヒラギノ角ゴ Pro W3</vt:lpstr>
      <vt:lpstr>Office Theme</vt:lpstr>
      <vt:lpstr>2_Custom Design</vt:lpstr>
      <vt:lpstr>10_Custom Design</vt:lpstr>
      <vt:lpstr>PowerPoint Presentation</vt:lpstr>
      <vt:lpstr>PowerPoint Presentation</vt:lpstr>
      <vt:lpstr>PowerPoint Presentation</vt:lpstr>
      <vt:lpstr>KM and Communication Strategy</vt:lpstr>
      <vt:lpstr>KM and Communication Strategy</vt:lpstr>
      <vt:lpstr>PowerPoint Presentation</vt:lpstr>
      <vt:lpstr>KM and Communication Strategy</vt:lpstr>
      <vt:lpstr>PowerPoint Presentation</vt:lpstr>
      <vt:lpstr>Support requested from regional KM/Comms Specialist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Mumoki</dc:creator>
  <cp:lastModifiedBy>UNDP</cp:lastModifiedBy>
  <cp:revision>197</cp:revision>
  <cp:lastPrinted>2016-08-18T09:44:23Z</cp:lastPrinted>
  <dcterms:created xsi:type="dcterms:W3CDTF">2012-09-11T07:20:24Z</dcterms:created>
  <dcterms:modified xsi:type="dcterms:W3CDTF">2016-08-21T20:32:57Z</dcterms:modified>
</cp:coreProperties>
</file>