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7" r:id="rId2"/>
    <p:sldId id="263" r:id="rId3"/>
    <p:sldId id="265" r:id="rId4"/>
    <p:sldId id="264" r:id="rId5"/>
    <p:sldId id="266" r:id="rId6"/>
    <p:sldId id="260" r:id="rId7"/>
    <p:sldId id="267" r:id="rId8"/>
    <p:sldId id="262" r:id="rId9"/>
    <p:sldId id="26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38" autoAdjust="0"/>
    <p:restoredTop sz="87845" autoAdjust="0"/>
  </p:normalViewPr>
  <p:slideViewPr>
    <p:cSldViewPr snapToGrid="0" snapToObjects="1">
      <p:cViewPr>
        <p:scale>
          <a:sx n="66" d="100"/>
          <a:sy n="66" d="100"/>
        </p:scale>
        <p:origin x="282"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541151-A084-E543-B507-75D5C3D76648}" type="datetimeFigureOut">
              <a:rPr lang="en-GB" smtClean="0"/>
              <a:t>12/06/2018</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C7AF91-269B-8A40-B36E-7A37E4F18154}" type="slidenum">
              <a:rPr lang="en-GB" smtClean="0"/>
              <a:t>‹#›</a:t>
            </a:fld>
            <a:endParaRPr lang="en-GB"/>
          </a:p>
        </p:txBody>
      </p:sp>
    </p:spTree>
    <p:extLst>
      <p:ext uri="{BB962C8B-B14F-4D97-AF65-F5344CB8AC3E}">
        <p14:creationId xmlns:p14="http://schemas.microsoft.com/office/powerpoint/2010/main" val="19877149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DF3D7E-3B35-4228-B8F6-ADD7A76DFE8D}" type="slidenum">
              <a:rPr lang="en-US" smtClean="0"/>
              <a:t>1</a:t>
            </a:fld>
            <a:endParaRPr lang="en-US"/>
          </a:p>
        </p:txBody>
      </p:sp>
    </p:spTree>
    <p:extLst>
      <p:ext uri="{BB962C8B-B14F-4D97-AF65-F5344CB8AC3E}">
        <p14:creationId xmlns:p14="http://schemas.microsoft.com/office/powerpoint/2010/main" val="12703082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Le processus REDD+ en RDC a démarré en 2009, sous le pilotage du Ministère de l'Environnement et Développement Durable, avec l’appui du Programme ONU-REDD et de la Banque Mondiale (FCPF) et en dialogue avec les organisations congolaises de la société civile et des peuples autochtones. </a:t>
            </a:r>
          </a:p>
          <a:p>
            <a:r>
              <a:rPr lang="fr-FR" dirty="0"/>
              <a:t>En Novembre 2012, le Conseil des Ministres a adopté la Stratégie Nationale Cadre  REDD+, qui vise à stabiliser le couvert forestier à 63,5 % du territoire national à partir de 2030, et à le maintenir par la suite.</a:t>
            </a:r>
          </a:p>
          <a:p>
            <a:r>
              <a:rPr lang="fr-FR" dirty="0"/>
              <a:t>Afin de mobiliser et coordonner les financements internationaux nécessaires, le pays s'est doté d'un Fonds National REDD+, véhicule financier pour la mise en œuvre de la Stratégie Nationale Cadre REDD+. </a:t>
            </a:r>
          </a:p>
          <a:p>
            <a:r>
              <a:rPr lang="fr-FR" dirty="0"/>
              <a:t>Consultations des cabinets ministériels et Primature sur les piliers stratégiques ainsi que sur les grandes orientations de la stratégie-cadre, leur cohérence avec les politiques sectorielles, en vue des consultations approfondies de haut niveau qui auront lieu en 2013. </a:t>
            </a:r>
          </a:p>
        </p:txBody>
      </p:sp>
      <p:sp>
        <p:nvSpPr>
          <p:cNvPr id="4" name="Espace réservé du numéro de diapositive 3"/>
          <p:cNvSpPr>
            <a:spLocks noGrp="1"/>
          </p:cNvSpPr>
          <p:nvPr>
            <p:ph type="sldNum" sz="quarter" idx="10"/>
          </p:nvPr>
        </p:nvSpPr>
        <p:spPr/>
        <p:txBody>
          <a:bodyPr/>
          <a:lstStyle/>
          <a:p>
            <a:fld id="{4FC7AF91-269B-8A40-B36E-7A37E4F18154}" type="slidenum">
              <a:rPr lang="en-GB" smtClean="0"/>
              <a:t>2</a:t>
            </a:fld>
            <a:endParaRPr lang="en-GB"/>
          </a:p>
        </p:txBody>
      </p:sp>
    </p:spTree>
    <p:extLst>
      <p:ext uri="{BB962C8B-B14F-4D97-AF65-F5344CB8AC3E}">
        <p14:creationId xmlns:p14="http://schemas.microsoft.com/office/powerpoint/2010/main" val="26402442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4FC7AF91-269B-8A40-B36E-7A37E4F18154}" type="slidenum">
              <a:rPr lang="en-GB" smtClean="0"/>
              <a:t>3</a:t>
            </a:fld>
            <a:endParaRPr lang="en-GB"/>
          </a:p>
        </p:txBody>
      </p:sp>
    </p:spTree>
    <p:extLst>
      <p:ext uri="{BB962C8B-B14F-4D97-AF65-F5344CB8AC3E}">
        <p14:creationId xmlns:p14="http://schemas.microsoft.com/office/powerpoint/2010/main" val="32353073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Dans la mise en œuvre des programmes financés par FONAREDD, il est exigé : Une étude socio-environnementale, une analyse des risques ( matrice de suivi des risques), des rapports avec des sections comme sauvegarde, cadre de gestion environnementale, cadre de gestion pour le peuples autochtones et plaintes et recours.</a:t>
            </a:r>
          </a:p>
          <a:p>
            <a:endParaRPr lang="fr-FR"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Lors des évaluations des programmes,  le FONAREDD s’assurer du respect du </a:t>
            </a:r>
            <a:r>
              <a:rPr lang="fr-FR" sz="1200" b="1" dirty="0">
                <a:effectLst/>
              </a:rPr>
              <a:t>Systèmes d’information sur les garanties (SIS), l</a:t>
            </a:r>
            <a:r>
              <a:rPr lang="fr-FR" sz="1200" b="1" kern="1200" dirty="0">
                <a:solidFill>
                  <a:schemeClr val="tx1"/>
                </a:solidFill>
                <a:effectLst/>
                <a:latin typeface="+mn-lt"/>
                <a:ea typeface="+mn-ea"/>
                <a:cs typeface="+mn-cs"/>
              </a:rPr>
              <a:t>es Sauvegardes des Accords de Cancun, </a:t>
            </a:r>
            <a:r>
              <a:rPr lang="fr-FR" sz="1200" b="1" dirty="0">
                <a:effectLst/>
              </a:rPr>
              <a:t>Gestion des plaintes et recours</a:t>
            </a:r>
            <a:endParaRPr lang="fr-FR" dirty="0">
              <a:effectLst/>
            </a:endParaRPr>
          </a:p>
          <a:p>
            <a:endParaRPr lang="fr-FR" dirty="0"/>
          </a:p>
        </p:txBody>
      </p:sp>
      <p:sp>
        <p:nvSpPr>
          <p:cNvPr id="4" name="Espace réservé du numéro de diapositive 3"/>
          <p:cNvSpPr>
            <a:spLocks noGrp="1"/>
          </p:cNvSpPr>
          <p:nvPr>
            <p:ph type="sldNum" sz="quarter" idx="10"/>
          </p:nvPr>
        </p:nvSpPr>
        <p:spPr/>
        <p:txBody>
          <a:bodyPr/>
          <a:lstStyle/>
          <a:p>
            <a:fld id="{4FC7AF91-269B-8A40-B36E-7A37E4F18154}" type="slidenum">
              <a:rPr lang="en-GB" smtClean="0"/>
              <a:t>4</a:t>
            </a:fld>
            <a:endParaRPr lang="en-GB"/>
          </a:p>
        </p:txBody>
      </p:sp>
    </p:spTree>
    <p:extLst>
      <p:ext uri="{BB962C8B-B14F-4D97-AF65-F5344CB8AC3E}">
        <p14:creationId xmlns:p14="http://schemas.microsoft.com/office/powerpoint/2010/main" val="445345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DF3D7E-3B35-4228-B8F6-ADD7A76DFE8D}" type="slidenum">
              <a:rPr lang="en-US" smtClean="0"/>
              <a:t>6</a:t>
            </a:fld>
            <a:endParaRPr lang="en-US"/>
          </a:p>
        </p:txBody>
      </p:sp>
    </p:spTree>
    <p:extLst>
      <p:ext uri="{BB962C8B-B14F-4D97-AF65-F5344CB8AC3E}">
        <p14:creationId xmlns:p14="http://schemas.microsoft.com/office/powerpoint/2010/main" val="6253776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FC7AF91-269B-8A40-B36E-7A37E4F18154}" type="slidenum">
              <a:rPr lang="en-GB" smtClean="0"/>
              <a:t>7</a:t>
            </a:fld>
            <a:endParaRPr lang="en-GB"/>
          </a:p>
        </p:txBody>
      </p:sp>
    </p:spTree>
    <p:extLst>
      <p:ext uri="{BB962C8B-B14F-4D97-AF65-F5344CB8AC3E}">
        <p14:creationId xmlns:p14="http://schemas.microsoft.com/office/powerpoint/2010/main" val="34801674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DDF3D7E-3B35-4228-B8F6-ADD7A76DFE8D}" type="slidenum">
              <a:rPr lang="en-US" smtClean="0"/>
              <a:t>8</a:t>
            </a:fld>
            <a:endParaRPr lang="en-US"/>
          </a:p>
        </p:txBody>
      </p:sp>
    </p:spTree>
    <p:extLst>
      <p:ext uri="{BB962C8B-B14F-4D97-AF65-F5344CB8AC3E}">
        <p14:creationId xmlns:p14="http://schemas.microsoft.com/office/powerpoint/2010/main" val="1592357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34E90917-F5D0-0043-9CB4-1EADDA573E2B}" type="datetimeFigureOut">
              <a:rPr lang="en-GB" smtClean="0"/>
              <a:t>12/06/2018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1246960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4E90917-F5D0-0043-9CB4-1EADDA573E2B}" type="datetimeFigureOut">
              <a:rPr lang="en-GB" smtClean="0"/>
              <a:t>12/06/2018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956306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4E90917-F5D0-0043-9CB4-1EADDA573E2B}" type="datetimeFigureOut">
              <a:rPr lang="en-GB" smtClean="0"/>
              <a:t>12/06/2018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875714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4E90917-F5D0-0043-9CB4-1EADDA573E2B}" type="datetimeFigureOut">
              <a:rPr lang="en-GB" smtClean="0"/>
              <a:t>12/06/2018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368985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E90917-F5D0-0043-9CB4-1EADDA573E2B}" type="datetimeFigureOut">
              <a:rPr lang="en-GB" smtClean="0"/>
              <a:t>12/06/2018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1753723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34E90917-F5D0-0043-9CB4-1EADDA573E2B}" type="datetimeFigureOut">
              <a:rPr lang="en-GB" smtClean="0"/>
              <a:t>12/06/2018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624397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34E90917-F5D0-0043-9CB4-1EADDA573E2B}" type="datetimeFigureOut">
              <a:rPr lang="en-GB" smtClean="0"/>
              <a:t>12/06/2018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1648204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34E90917-F5D0-0043-9CB4-1EADDA573E2B}" type="datetimeFigureOut">
              <a:rPr lang="en-GB" smtClean="0"/>
              <a:t>12/06/2018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978796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E90917-F5D0-0043-9CB4-1EADDA573E2B}" type="datetimeFigureOut">
              <a:rPr lang="en-GB" smtClean="0"/>
              <a:t>12/06/2018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908610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4E90917-F5D0-0043-9CB4-1EADDA573E2B}" type="datetimeFigureOut">
              <a:rPr lang="en-GB" smtClean="0"/>
              <a:t>12/06/2018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267485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4E90917-F5D0-0043-9CB4-1EADDA573E2B}" type="datetimeFigureOut">
              <a:rPr lang="en-GB" smtClean="0"/>
              <a:t>12/06/2018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937273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E90917-F5D0-0043-9CB4-1EADDA573E2B}" type="datetimeFigureOut">
              <a:rPr lang="en-GB" smtClean="0"/>
              <a:t>12/06/2018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767614-2A52-FF47-A0D5-B112DBCDFA7B}" type="slidenum">
              <a:rPr lang="en-GB" smtClean="0"/>
              <a:t>‹#›</a:t>
            </a:fld>
            <a:endParaRPr lang="en-GB"/>
          </a:p>
        </p:txBody>
      </p:sp>
    </p:spTree>
    <p:extLst>
      <p:ext uri="{BB962C8B-B14F-4D97-AF65-F5344CB8AC3E}">
        <p14:creationId xmlns:p14="http://schemas.microsoft.com/office/powerpoint/2010/main" val="2416932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61674" y="3602038"/>
            <a:ext cx="5505254" cy="1655762"/>
          </a:xfrm>
        </p:spPr>
        <p:txBody>
          <a:bodyPr>
            <a:normAutofit lnSpcReduction="10000"/>
          </a:bodyPr>
          <a:lstStyle/>
          <a:p>
            <a:endParaRPr lang="fr-FR" b="1" dirty="0"/>
          </a:p>
          <a:p>
            <a:r>
              <a:rPr lang="fr-FR" b="1" dirty="0"/>
              <a:t>Astrid NTANGA </a:t>
            </a:r>
          </a:p>
          <a:p>
            <a:r>
              <a:rPr lang="fr-FR" b="1" dirty="0"/>
              <a:t>Monitoring and Evaluation </a:t>
            </a:r>
            <a:r>
              <a:rPr lang="fr-FR" b="1" dirty="0" err="1"/>
              <a:t>Officer</a:t>
            </a:r>
            <a:endParaRPr lang="fr-FR" b="1" dirty="0"/>
          </a:p>
          <a:p>
            <a:r>
              <a:rPr lang="fr-FR" b="1" dirty="0"/>
              <a:t>National REDD+ </a:t>
            </a:r>
            <a:r>
              <a:rPr lang="fr-FR" b="1" dirty="0" err="1"/>
              <a:t>Fund</a:t>
            </a:r>
            <a:r>
              <a:rPr lang="fr-FR" b="1" dirty="0"/>
              <a:t> (FONAREDD)</a:t>
            </a:r>
          </a:p>
          <a:p>
            <a:endParaRPr lang="fr-FR" dirty="0"/>
          </a:p>
          <a:p>
            <a:endParaRPr lang="en-US" dirty="0"/>
          </a:p>
        </p:txBody>
      </p:sp>
      <p:sp>
        <p:nvSpPr>
          <p:cNvPr id="3" name="Title 2"/>
          <p:cNvSpPr>
            <a:spLocks noGrp="1"/>
          </p:cNvSpPr>
          <p:nvPr>
            <p:ph type="ctrTitle"/>
          </p:nvPr>
        </p:nvSpPr>
        <p:spPr>
          <a:xfrm>
            <a:off x="1524000" y="1319589"/>
            <a:ext cx="9373644" cy="2387600"/>
          </a:xfrm>
        </p:spPr>
        <p:txBody>
          <a:bodyPr>
            <a:normAutofit fontScale="90000"/>
          </a:bodyPr>
          <a:lstStyle/>
          <a:p>
            <a:br>
              <a:rPr lang="fr-FR" dirty="0"/>
            </a:br>
            <a:br>
              <a:rPr lang="fr-FR" dirty="0"/>
            </a:br>
            <a:r>
              <a:rPr lang="fr-FR" dirty="0" err="1"/>
              <a:t>Environmental</a:t>
            </a:r>
            <a:r>
              <a:rPr lang="fr-FR" dirty="0"/>
              <a:t> and social </a:t>
            </a:r>
            <a:r>
              <a:rPr lang="fr-FR" dirty="0" err="1"/>
              <a:t>benefit</a:t>
            </a:r>
            <a:r>
              <a:rPr lang="fr-FR" dirty="0"/>
              <a:t>/</a:t>
            </a:r>
            <a:r>
              <a:rPr lang="fr-FR" dirty="0" err="1"/>
              <a:t>risk</a:t>
            </a:r>
            <a:r>
              <a:rPr lang="fr-FR" dirty="0"/>
              <a:t> </a:t>
            </a:r>
            <a:r>
              <a:rPr lang="fr-FR" dirty="0" err="1"/>
              <a:t>assessment</a:t>
            </a:r>
            <a:r>
              <a:rPr lang="fr-FR" dirty="0"/>
              <a:t> of REDD+ actions</a:t>
            </a:r>
            <a:endParaRPr lang="en-US" dirty="0"/>
          </a:p>
        </p:txBody>
      </p:sp>
      <p:sp>
        <p:nvSpPr>
          <p:cNvPr id="4" name="Footer Placeholder 3"/>
          <p:cNvSpPr>
            <a:spLocks noGrp="1"/>
          </p:cNvSpPr>
          <p:nvPr>
            <p:ph type="ftr" sz="quarter" idx="11"/>
          </p:nvPr>
        </p:nvSpPr>
        <p:spPr>
          <a:xfrm>
            <a:off x="2514600" y="5486400"/>
            <a:ext cx="7620000" cy="1143000"/>
          </a:xfrm>
        </p:spPr>
        <p:txBody>
          <a:bodyPr/>
          <a:lstStyle/>
          <a:p>
            <a:endParaRPr lang="en-US" sz="1400" dirty="0"/>
          </a:p>
          <a:p>
            <a:r>
              <a:rPr lang="en-GB" sz="1800" b="1" dirty="0"/>
              <a:t>Africa Regional South-South Knowledge Exchange on REDD+ Safeguards and Safeguards Information Systems </a:t>
            </a:r>
            <a:endParaRPr lang="en-GB" sz="1800" dirty="0"/>
          </a:p>
          <a:p>
            <a:r>
              <a:rPr lang="en-US" sz="1800" dirty="0"/>
              <a:t>Accra.  12 – 13 June 2018</a:t>
            </a:r>
          </a:p>
        </p:txBody>
      </p:sp>
      <p:pic>
        <p:nvPicPr>
          <p:cNvPr id="5" name="Image 1" descr="C:\Users\leslie.ouarzazi\Downloads\DRC REDD logo Fr Final CMYK.jpg">
            <a:extLst>
              <a:ext uri="{FF2B5EF4-FFF2-40B4-BE49-F238E27FC236}">
                <a16:creationId xmlns:a16="http://schemas.microsoft.com/office/drawing/2014/main" id="{E8711319-A7F8-415B-93B0-F352443087DF}"/>
              </a:ext>
            </a:extLst>
          </p:cNvPr>
          <p:cNvPicPr>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821" y="207390"/>
            <a:ext cx="2368538" cy="1092772"/>
          </a:xfrm>
          <a:prstGeom prst="rect">
            <a:avLst/>
          </a:prstGeom>
          <a:noFill/>
        </p:spPr>
      </p:pic>
    </p:spTree>
    <p:extLst>
      <p:ext uri="{BB962C8B-B14F-4D97-AF65-F5344CB8AC3E}">
        <p14:creationId xmlns:p14="http://schemas.microsoft.com/office/powerpoint/2010/main" val="63157326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8BB781-4D80-460D-80E2-7D0EC4ECC910}"/>
              </a:ext>
            </a:extLst>
          </p:cNvPr>
          <p:cNvSpPr>
            <a:spLocks noGrp="1"/>
          </p:cNvSpPr>
          <p:nvPr>
            <p:ph type="title"/>
          </p:nvPr>
        </p:nvSpPr>
        <p:spPr>
          <a:xfrm>
            <a:off x="838199" y="179109"/>
            <a:ext cx="10587087" cy="829559"/>
          </a:xfrm>
          <a:solidFill>
            <a:schemeClr val="accent6">
              <a:lumMod val="60000"/>
              <a:lumOff val="40000"/>
            </a:schemeClr>
          </a:solidFill>
        </p:spPr>
        <p:txBody>
          <a:bodyPr>
            <a:normAutofit/>
          </a:bodyPr>
          <a:lstStyle/>
          <a:p>
            <a:pPr algn="ctr"/>
            <a:r>
              <a:rPr lang="fr-FR" sz="3600" b="1" dirty="0" err="1"/>
              <a:t>Overall</a:t>
            </a:r>
            <a:r>
              <a:rPr lang="fr-FR" sz="3600" b="1" dirty="0"/>
              <a:t> REDD+ </a:t>
            </a:r>
            <a:r>
              <a:rPr lang="fr-FR" sz="3600" b="1" dirty="0" err="1"/>
              <a:t>Readiness</a:t>
            </a:r>
            <a:r>
              <a:rPr lang="fr-FR" sz="3600" b="1" dirty="0"/>
              <a:t> Progress in DRC</a:t>
            </a:r>
          </a:p>
        </p:txBody>
      </p:sp>
      <p:sp>
        <p:nvSpPr>
          <p:cNvPr id="3" name="Espace réservé du contenu 2">
            <a:extLst>
              <a:ext uri="{FF2B5EF4-FFF2-40B4-BE49-F238E27FC236}">
                <a16:creationId xmlns:a16="http://schemas.microsoft.com/office/drawing/2014/main" id="{E82777B0-396F-4ED9-AFDB-FDE22040054D}"/>
              </a:ext>
            </a:extLst>
          </p:cNvPr>
          <p:cNvSpPr>
            <a:spLocks noGrp="1"/>
          </p:cNvSpPr>
          <p:nvPr>
            <p:ph idx="1"/>
          </p:nvPr>
        </p:nvSpPr>
        <p:spPr>
          <a:xfrm>
            <a:off x="838200" y="1825625"/>
            <a:ext cx="10515600" cy="4351338"/>
          </a:xfrm>
        </p:spPr>
        <p:txBody>
          <a:bodyPr>
            <a:normAutofit/>
          </a:bodyPr>
          <a:lstStyle/>
          <a:p>
            <a:pPr>
              <a:buFont typeface="Wingdings" panose="05000000000000000000" pitchFamily="2" charset="2"/>
              <a:buChar char="q"/>
            </a:pPr>
            <a:r>
              <a:rPr lang="fr-FR" sz="4400" dirty="0"/>
              <a:t>  DRC </a:t>
            </a:r>
            <a:r>
              <a:rPr lang="fr-FR" sz="4400" dirty="0" err="1"/>
              <a:t>got</a:t>
            </a:r>
            <a:r>
              <a:rPr lang="fr-FR" sz="4400" dirty="0"/>
              <a:t> </a:t>
            </a:r>
            <a:r>
              <a:rPr lang="fr-FR" sz="4400" dirty="0" err="1"/>
              <a:t>engaged</a:t>
            </a:r>
            <a:r>
              <a:rPr lang="fr-FR" sz="4400" dirty="0"/>
              <a:t> in the REDD+ process in 2009;</a:t>
            </a:r>
          </a:p>
          <a:p>
            <a:pPr>
              <a:buFont typeface="Wingdings" panose="05000000000000000000" pitchFamily="2" charset="2"/>
              <a:buChar char="q"/>
            </a:pPr>
            <a:r>
              <a:rPr lang="fr-FR" sz="4400" dirty="0"/>
              <a:t>National REDD+ </a:t>
            </a:r>
            <a:r>
              <a:rPr lang="fr-FR" sz="4400" dirty="0" err="1"/>
              <a:t>Strategy</a:t>
            </a:r>
            <a:r>
              <a:rPr lang="fr-FR" sz="4400" dirty="0"/>
              <a:t> </a:t>
            </a:r>
            <a:r>
              <a:rPr lang="fr-FR" sz="4400" dirty="0" err="1"/>
              <a:t>validated</a:t>
            </a:r>
            <a:r>
              <a:rPr lang="fr-FR" sz="4400" dirty="0"/>
              <a:t> in </a:t>
            </a:r>
            <a:r>
              <a:rPr lang="fr-FR" sz="4400" dirty="0" err="1"/>
              <a:t>Ministers</a:t>
            </a:r>
            <a:r>
              <a:rPr lang="fr-FR" sz="4400" dirty="0"/>
              <a:t> Council in </a:t>
            </a:r>
            <a:r>
              <a:rPr lang="fr-FR" sz="4400" dirty="0" err="1"/>
              <a:t>November</a:t>
            </a:r>
            <a:r>
              <a:rPr lang="fr-FR" sz="4400" dirty="0"/>
              <a:t> 2012;</a:t>
            </a:r>
          </a:p>
          <a:p>
            <a:pPr>
              <a:buFont typeface="Wingdings" panose="05000000000000000000" pitchFamily="2" charset="2"/>
              <a:buChar char="q"/>
            </a:pPr>
            <a:r>
              <a:rPr lang="fr-FR" sz="4400" dirty="0"/>
              <a:t> Investment Plan </a:t>
            </a:r>
            <a:r>
              <a:rPr lang="fr-FR" sz="4400" dirty="0" err="1"/>
              <a:t>development</a:t>
            </a:r>
            <a:r>
              <a:rPr lang="fr-FR" sz="4400" dirty="0"/>
              <a:t> in 2015</a:t>
            </a:r>
          </a:p>
          <a:p>
            <a:pPr>
              <a:buFont typeface="Arial" panose="020B0604020202020204" pitchFamily="34" charset="0"/>
              <a:buChar char="•"/>
            </a:pPr>
            <a:endParaRPr lang="fr-FR" sz="4400" dirty="0"/>
          </a:p>
          <a:p>
            <a:pPr>
              <a:buFont typeface="Wingdings" panose="05000000000000000000" pitchFamily="2" charset="2"/>
              <a:buChar char="q"/>
            </a:pPr>
            <a:endParaRPr lang="en-US" sz="4400" dirty="0"/>
          </a:p>
          <a:p>
            <a:pPr>
              <a:buFont typeface="Wingdings" panose="05000000000000000000" pitchFamily="2" charset="2"/>
              <a:buChar char="q"/>
            </a:pPr>
            <a:endParaRPr lang="fr-FR" sz="4400" dirty="0"/>
          </a:p>
        </p:txBody>
      </p:sp>
    </p:spTree>
    <p:extLst>
      <p:ext uri="{BB962C8B-B14F-4D97-AF65-F5344CB8AC3E}">
        <p14:creationId xmlns:p14="http://schemas.microsoft.com/office/powerpoint/2010/main" val="301467776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2F68A6-D06B-4B27-A5EC-1982FCACDDC6}"/>
              </a:ext>
            </a:extLst>
          </p:cNvPr>
          <p:cNvSpPr>
            <a:spLocks noGrp="1"/>
          </p:cNvSpPr>
          <p:nvPr>
            <p:ph type="title"/>
          </p:nvPr>
        </p:nvSpPr>
        <p:spPr/>
        <p:txBody>
          <a:bodyPr/>
          <a:lstStyle/>
          <a:p>
            <a:pPr algn="ctr"/>
            <a:r>
              <a:rPr lang="fr-FR" b="1" dirty="0" err="1"/>
              <a:t>Benefits</a:t>
            </a:r>
            <a:r>
              <a:rPr lang="fr-FR" b="1" dirty="0"/>
              <a:t> and Risks </a:t>
            </a:r>
            <a:r>
              <a:rPr lang="fr-FR" b="1" dirty="0" err="1"/>
              <a:t>Assessment</a:t>
            </a:r>
            <a:r>
              <a:rPr lang="fr-FR" b="1" dirty="0"/>
              <a:t> </a:t>
            </a:r>
            <a:r>
              <a:rPr lang="fr-FR" b="1" dirty="0" err="1"/>
              <a:t>under</a:t>
            </a:r>
            <a:r>
              <a:rPr lang="fr-FR" b="1" dirty="0"/>
              <a:t> SESA</a:t>
            </a:r>
          </a:p>
        </p:txBody>
      </p:sp>
      <p:sp>
        <p:nvSpPr>
          <p:cNvPr id="3" name="Espace réservé du contenu 2">
            <a:extLst>
              <a:ext uri="{FF2B5EF4-FFF2-40B4-BE49-F238E27FC236}">
                <a16:creationId xmlns:a16="http://schemas.microsoft.com/office/drawing/2014/main" id="{C7EE6360-0520-4B76-9307-1AECD77B068B}"/>
              </a:ext>
            </a:extLst>
          </p:cNvPr>
          <p:cNvSpPr>
            <a:spLocks noGrp="1"/>
          </p:cNvSpPr>
          <p:nvPr>
            <p:ph idx="1"/>
          </p:nvPr>
        </p:nvSpPr>
        <p:spPr>
          <a:xfrm>
            <a:off x="838200" y="1825625"/>
            <a:ext cx="11247120" cy="4351338"/>
          </a:xfrm>
        </p:spPr>
        <p:txBody>
          <a:bodyPr>
            <a:normAutofit fontScale="92500" lnSpcReduction="10000"/>
          </a:bodyPr>
          <a:lstStyle/>
          <a:p>
            <a:pPr marL="324000" lvl="1" indent="0" defTabSz="457200">
              <a:spcBef>
                <a:spcPct val="20000"/>
              </a:spcBef>
              <a:spcAft>
                <a:spcPts val="600"/>
              </a:spcAft>
              <a:buClr>
                <a:schemeClr val="accent2"/>
              </a:buClr>
              <a:buSzPct val="92000"/>
              <a:buNone/>
            </a:pPr>
            <a:r>
              <a:rPr lang="fr-FR" sz="3200" dirty="0"/>
              <a:t>1. </a:t>
            </a:r>
            <a:r>
              <a:rPr lang="en-US" sz="3200" dirty="0"/>
              <a:t>Development of the Environmental and Social Management Framework (ESMF);</a:t>
            </a:r>
          </a:p>
          <a:p>
            <a:pPr marL="324000" lvl="1" indent="0" defTabSz="457200">
              <a:spcBef>
                <a:spcPct val="20000"/>
              </a:spcBef>
              <a:spcAft>
                <a:spcPts val="600"/>
              </a:spcAft>
              <a:buClr>
                <a:schemeClr val="accent2"/>
              </a:buClr>
              <a:buSzPct val="92000"/>
              <a:buNone/>
            </a:pPr>
            <a:r>
              <a:rPr lang="fr-FR" sz="3200" dirty="0"/>
              <a:t>2. </a:t>
            </a:r>
            <a:r>
              <a:rPr lang="en-US" sz="3200" dirty="0"/>
              <a:t>Development of specific frameworks (PA, SC, Protected Areas, Resettlement Plan and Pesticide Use);</a:t>
            </a:r>
            <a:r>
              <a:rPr lang="fr-FR" sz="3200" dirty="0"/>
              <a:t> </a:t>
            </a:r>
          </a:p>
          <a:p>
            <a:pPr marL="324000" lvl="1" indent="0" defTabSz="457200">
              <a:spcBef>
                <a:spcPct val="20000"/>
              </a:spcBef>
              <a:spcAft>
                <a:spcPts val="600"/>
              </a:spcAft>
              <a:buClr>
                <a:schemeClr val="accent2"/>
              </a:buClr>
              <a:buSzPct val="92000"/>
              <a:buNone/>
            </a:pPr>
            <a:r>
              <a:rPr lang="fr-FR" sz="3200" dirty="0"/>
              <a:t>3. </a:t>
            </a:r>
            <a:r>
              <a:rPr lang="en-US" sz="3200" dirty="0"/>
              <a:t>Public Consultations / National and Provincial Workshops;</a:t>
            </a:r>
            <a:endParaRPr lang="fr-FR" sz="3200" dirty="0"/>
          </a:p>
          <a:p>
            <a:pPr marL="324000" lvl="1" indent="0" defTabSz="457200">
              <a:spcBef>
                <a:spcPct val="20000"/>
              </a:spcBef>
              <a:spcAft>
                <a:spcPts val="600"/>
              </a:spcAft>
              <a:buClr>
                <a:schemeClr val="accent2"/>
              </a:buClr>
              <a:buSzPct val="92000"/>
              <a:buNone/>
            </a:pPr>
            <a:r>
              <a:rPr lang="fr-FR" sz="3200" dirty="0"/>
              <a:t>4. </a:t>
            </a:r>
            <a:r>
              <a:rPr lang="en-US" sz="3200" dirty="0"/>
              <a:t>Meetings with ministries in charge of sectors with a direct or indirect impact on deforestation;</a:t>
            </a:r>
            <a:endParaRPr lang="fr-FR" sz="3200" dirty="0"/>
          </a:p>
          <a:p>
            <a:pPr marL="324000" lvl="1" indent="0" defTabSz="457200">
              <a:spcBef>
                <a:spcPct val="20000"/>
              </a:spcBef>
              <a:spcAft>
                <a:spcPts val="600"/>
              </a:spcAft>
              <a:buClr>
                <a:schemeClr val="accent2"/>
              </a:buClr>
              <a:buSzPct val="92000"/>
              <a:buNone/>
            </a:pPr>
            <a:r>
              <a:rPr lang="fr-FR" sz="3200" dirty="0"/>
              <a:t>5. </a:t>
            </a:r>
            <a:r>
              <a:rPr lang="en-US" sz="3200" dirty="0"/>
              <a:t>National standards based on Cancun principles;</a:t>
            </a:r>
            <a:endParaRPr lang="fr-FR" sz="3200" dirty="0"/>
          </a:p>
          <a:p>
            <a:pPr marL="324000" lvl="1" indent="0" defTabSz="457200">
              <a:spcBef>
                <a:spcPct val="20000"/>
              </a:spcBef>
              <a:spcAft>
                <a:spcPts val="600"/>
              </a:spcAft>
              <a:buClr>
                <a:schemeClr val="accent2"/>
              </a:buClr>
              <a:buSzPct val="92000"/>
              <a:buNone/>
            </a:pPr>
            <a:r>
              <a:rPr lang="fr-FR" sz="3200" dirty="0"/>
              <a:t>6. Risk Management Matrix</a:t>
            </a:r>
          </a:p>
          <a:p>
            <a:pPr marL="914400" indent="-914400">
              <a:buFont typeface="+mj-lt"/>
              <a:buAutoNum type="arabicPeriod"/>
            </a:pPr>
            <a:endParaRPr lang="fr-FR" sz="4800" dirty="0"/>
          </a:p>
        </p:txBody>
      </p:sp>
    </p:spTree>
    <p:extLst>
      <p:ext uri="{BB962C8B-B14F-4D97-AF65-F5344CB8AC3E}">
        <p14:creationId xmlns:p14="http://schemas.microsoft.com/office/powerpoint/2010/main" val="1060990316"/>
      </p:ext>
    </p:extLst>
  </p:cSld>
  <p:clrMapOvr>
    <a:overrideClrMapping bg1="lt1" tx1="dk1" bg2="lt2" tx2="dk2" accent1="accent1" accent2="accent2" accent3="accent3" accent4="accent4" accent5="accent5" accent6="accent6" hlink="hlink" folHlink="folHlink"/>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9A0049-E09F-409E-B76A-F20E01271D39}"/>
              </a:ext>
            </a:extLst>
          </p:cNvPr>
          <p:cNvSpPr>
            <a:spLocks noGrp="1"/>
          </p:cNvSpPr>
          <p:nvPr>
            <p:ph type="title"/>
          </p:nvPr>
        </p:nvSpPr>
        <p:spPr>
          <a:xfrm>
            <a:off x="697584" y="65987"/>
            <a:ext cx="11142482" cy="1140643"/>
          </a:xfrm>
        </p:spPr>
        <p:style>
          <a:lnRef idx="1">
            <a:schemeClr val="accent6"/>
          </a:lnRef>
          <a:fillRef idx="2">
            <a:schemeClr val="accent6"/>
          </a:fillRef>
          <a:effectRef idx="1">
            <a:schemeClr val="accent6"/>
          </a:effectRef>
          <a:fontRef idx="minor">
            <a:schemeClr val="dk1"/>
          </a:fontRef>
        </p:style>
        <p:txBody>
          <a:bodyPr>
            <a:normAutofit/>
          </a:bodyPr>
          <a:lstStyle/>
          <a:p>
            <a:pPr algn="ctr"/>
            <a:r>
              <a:rPr lang="en-US" sz="3200" b="1" dirty="0" err="1"/>
              <a:t>Strenghts</a:t>
            </a:r>
            <a:r>
              <a:rPr lang="en-US" sz="3200" b="1" dirty="0"/>
              <a:t> &amp; Opportunities</a:t>
            </a:r>
          </a:p>
        </p:txBody>
      </p:sp>
      <p:sp>
        <p:nvSpPr>
          <p:cNvPr id="3" name="Espace réservé du contenu 2">
            <a:extLst>
              <a:ext uri="{FF2B5EF4-FFF2-40B4-BE49-F238E27FC236}">
                <a16:creationId xmlns:a16="http://schemas.microsoft.com/office/drawing/2014/main" id="{8084E905-2F1A-488C-85F3-FF8889F05C35}"/>
              </a:ext>
            </a:extLst>
          </p:cNvPr>
          <p:cNvSpPr>
            <a:spLocks noGrp="1"/>
          </p:cNvSpPr>
          <p:nvPr>
            <p:ph idx="1"/>
          </p:nvPr>
        </p:nvSpPr>
        <p:spPr>
          <a:xfrm>
            <a:off x="433633" y="1206631"/>
            <a:ext cx="10840825" cy="5857518"/>
          </a:xfrm>
        </p:spPr>
        <p:txBody>
          <a:bodyPr>
            <a:noAutofit/>
          </a:bodyPr>
          <a:lstStyle/>
          <a:p>
            <a:pPr marL="514350" indent="-514350">
              <a:buAutoNum type="arabicPeriod"/>
            </a:pPr>
            <a:r>
              <a:rPr lang="en-US" sz="3200" b="1"/>
              <a:t>Strenghts: </a:t>
            </a:r>
          </a:p>
          <a:p>
            <a:pPr>
              <a:buFont typeface="Arial" panose="020B0604020202020204" pitchFamily="34" charset="0"/>
              <a:buChar char="•"/>
            </a:pPr>
            <a:r>
              <a:rPr lang="en-US" sz="3200"/>
              <a:t>Mobilization of $ 200 million for the implementation of the REDD + investment plan with the Central Africa Forest Initiative (CAFI) Fund;</a:t>
            </a:r>
          </a:p>
          <a:p>
            <a:pPr>
              <a:buFont typeface="Arial" panose="020B0604020202020204" pitchFamily="34" charset="0"/>
              <a:buChar char="•"/>
            </a:pPr>
            <a:r>
              <a:rPr lang="en-US" sz="3200"/>
              <a:t>Mobilization of ERPA Program funding including results-based payments under the WB Carbon Fund;</a:t>
            </a:r>
          </a:p>
          <a:p>
            <a:r>
              <a:rPr lang="en-US" sz="3200"/>
              <a:t>Funding of sectoral and integrated programmes;</a:t>
            </a:r>
          </a:p>
          <a:p>
            <a:pPr>
              <a:buFont typeface="Arial" panose="020B0604020202020204" pitchFamily="34" charset="0"/>
              <a:buChar char="•"/>
            </a:pPr>
            <a:r>
              <a:rPr lang="en-US" sz="3200"/>
              <a:t>Development of the risk management matrix;</a:t>
            </a:r>
          </a:p>
          <a:p>
            <a:pPr>
              <a:buFont typeface="Arial" panose="020B0604020202020204" pitchFamily="34" charset="0"/>
              <a:buChar char="•"/>
            </a:pPr>
            <a:r>
              <a:rPr lang="en-US" sz="3200"/>
              <a:t>Participatory management matrix;</a:t>
            </a:r>
          </a:p>
          <a:p>
            <a:pPr marL="0" indent="0">
              <a:buNone/>
            </a:pPr>
            <a:endParaRPr lang="en-US" sz="3200"/>
          </a:p>
        </p:txBody>
      </p:sp>
    </p:spTree>
    <p:extLst>
      <p:ext uri="{BB962C8B-B14F-4D97-AF65-F5344CB8AC3E}">
        <p14:creationId xmlns:p14="http://schemas.microsoft.com/office/powerpoint/2010/main" val="17006560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056C2CD-8D71-4D69-8B5D-7BB8F56479B6}"/>
              </a:ext>
            </a:extLst>
          </p:cNvPr>
          <p:cNvSpPr>
            <a:spLocks noGrp="1"/>
          </p:cNvSpPr>
          <p:nvPr>
            <p:ph idx="1"/>
          </p:nvPr>
        </p:nvSpPr>
        <p:spPr/>
        <p:txBody>
          <a:bodyPr/>
          <a:lstStyle/>
          <a:p>
            <a:pPr marL="0" indent="0">
              <a:buNone/>
            </a:pPr>
            <a:r>
              <a:rPr lang="en-US" b="1"/>
              <a:t>2. Opportunities</a:t>
            </a:r>
          </a:p>
          <a:p>
            <a:pPr>
              <a:buFont typeface="Arial" panose="020B0604020202020204" pitchFamily="34" charset="0"/>
              <a:buChar char="•"/>
            </a:pPr>
            <a:r>
              <a:rPr lang="en-US"/>
              <a:t>Coordination of various sources of funding aligning them with the national objectives of a low-carbon development vision</a:t>
            </a:r>
          </a:p>
          <a:p>
            <a:pPr>
              <a:buFont typeface="Arial" panose="020B0604020202020204" pitchFamily="34" charset="0"/>
              <a:buChar char="•"/>
            </a:pPr>
            <a:r>
              <a:rPr lang="en-US"/>
              <a:t>Implementing legislation, including laws covering important areas of environmental and social management</a:t>
            </a:r>
          </a:p>
        </p:txBody>
      </p:sp>
      <p:sp>
        <p:nvSpPr>
          <p:cNvPr id="4" name="Titre 1">
            <a:extLst>
              <a:ext uri="{FF2B5EF4-FFF2-40B4-BE49-F238E27FC236}">
                <a16:creationId xmlns:a16="http://schemas.microsoft.com/office/drawing/2014/main" id="{F08A833D-A71D-4024-9E4E-80C0EA32B022}"/>
              </a:ext>
            </a:extLst>
          </p:cNvPr>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pPr algn="ctr"/>
            <a:r>
              <a:rPr lang="en-US" sz="3200" b="1"/>
              <a:t>Strenghts &amp; Opportunities</a:t>
            </a:r>
          </a:p>
        </p:txBody>
      </p:sp>
    </p:spTree>
    <p:extLst>
      <p:ext uri="{BB962C8B-B14F-4D97-AF65-F5344CB8AC3E}">
        <p14:creationId xmlns:p14="http://schemas.microsoft.com/office/powerpoint/2010/main" val="16751202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695739" y="1875934"/>
            <a:ext cx="9972261" cy="4541520"/>
          </a:xfrm>
        </p:spPr>
        <p:txBody>
          <a:bodyPr>
            <a:normAutofit fontScale="25000" lnSpcReduction="20000"/>
          </a:bodyPr>
          <a:lstStyle/>
          <a:p>
            <a:pPr marL="457200" indent="-457200" algn="l">
              <a:buFont typeface="+mj-lt"/>
              <a:buAutoNum type="arabicPeriod"/>
            </a:pPr>
            <a:r>
              <a:rPr lang="en-US" sz="12800" b="1" dirty="0"/>
              <a:t>Identified weaknesses</a:t>
            </a:r>
          </a:p>
          <a:p>
            <a:pPr marL="342900" indent="-342900" algn="l">
              <a:buFont typeface="Arial" panose="020B0604020202020204" pitchFamily="34" charset="0"/>
              <a:buChar char="•"/>
            </a:pPr>
            <a:r>
              <a:rPr lang="en-US" sz="12800" dirty="0"/>
              <a:t>Each National REDD+ Fund (FONAREDD) implementing agency has its own methodology for the Environmental and Social Assessment system;</a:t>
            </a:r>
          </a:p>
          <a:p>
            <a:pPr marL="342900" indent="-342900" algn="l">
              <a:buFont typeface="Arial" panose="020B0604020202020204" pitchFamily="34" charset="0"/>
              <a:buChar char="•"/>
            </a:pPr>
            <a:r>
              <a:rPr lang="en-US" sz="12800" dirty="0"/>
              <a:t>Institutional overlap in the implementation of codes and laws e.g. Congolese Environment Agency and the Ministry of Mines (law, mining code);</a:t>
            </a:r>
          </a:p>
          <a:p>
            <a:pPr marL="342900" indent="-342900" algn="l">
              <a:buFont typeface="Arial" panose="020B0604020202020204" pitchFamily="34" charset="0"/>
              <a:buChar char="•"/>
            </a:pPr>
            <a:r>
              <a:rPr lang="en-US" sz="12800" dirty="0"/>
              <a:t>Insufficient legislation: health and safety of communities</a:t>
            </a:r>
            <a:endParaRPr lang="fr-FR" sz="12800" dirty="0"/>
          </a:p>
          <a:p>
            <a:pPr marL="800100" lvl="1" indent="-342900" algn="l">
              <a:buFont typeface="Arial" charset="0"/>
              <a:buChar char="•"/>
            </a:pPr>
            <a:endParaRPr lang="en-GB" dirty="0"/>
          </a:p>
          <a:p>
            <a:pPr marL="800100" lvl="1" indent="-342900" algn="l">
              <a:buFont typeface="Arial" charset="0"/>
              <a:buChar char="•"/>
            </a:pPr>
            <a:endParaRPr lang="en-GB" dirty="0"/>
          </a:p>
          <a:p>
            <a:pPr marL="800100" lvl="1" indent="-342900" algn="l">
              <a:buFont typeface="Arial" charset="0"/>
              <a:buChar char="•"/>
            </a:pPr>
            <a:endParaRPr lang="en-GB" sz="5100" dirty="0"/>
          </a:p>
        </p:txBody>
      </p:sp>
      <p:sp>
        <p:nvSpPr>
          <p:cNvPr id="3" name="Title 2"/>
          <p:cNvSpPr>
            <a:spLocks noGrp="1"/>
          </p:cNvSpPr>
          <p:nvPr>
            <p:ph type="ctrTitle"/>
          </p:nvPr>
        </p:nvSpPr>
        <p:spPr>
          <a:xfrm>
            <a:off x="695739" y="394855"/>
            <a:ext cx="10776682" cy="1143000"/>
          </a:xfrm>
          <a:solidFill>
            <a:schemeClr val="accent6">
              <a:lumMod val="60000"/>
              <a:lumOff val="40000"/>
            </a:schemeClr>
          </a:solidFill>
        </p:spPr>
        <p:txBody>
          <a:bodyPr>
            <a:noAutofit/>
          </a:bodyPr>
          <a:lstStyle/>
          <a:p>
            <a:r>
              <a:rPr lang="fr-FR" sz="5400" dirty="0" err="1">
                <a:latin typeface="+mn-lt"/>
              </a:rPr>
              <a:t>Weaknesses</a:t>
            </a:r>
            <a:r>
              <a:rPr lang="fr-FR" sz="5400" dirty="0">
                <a:latin typeface="+mn-lt"/>
              </a:rPr>
              <a:t> &amp; Challenges</a:t>
            </a:r>
            <a:endParaRPr lang="en-US" sz="3600" b="1" dirty="0">
              <a:latin typeface="+mn-lt"/>
            </a:endParaRPr>
          </a:p>
        </p:txBody>
      </p:sp>
    </p:spTree>
    <p:extLst>
      <p:ext uri="{BB962C8B-B14F-4D97-AF65-F5344CB8AC3E}">
        <p14:creationId xmlns:p14="http://schemas.microsoft.com/office/powerpoint/2010/main" val="108789796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4E400E8-EA1B-47A9-8637-2B8464D3D7A3}"/>
              </a:ext>
            </a:extLst>
          </p:cNvPr>
          <p:cNvSpPr>
            <a:spLocks noGrp="1"/>
          </p:cNvSpPr>
          <p:nvPr>
            <p:ph type="title"/>
          </p:nvPr>
        </p:nvSpPr>
        <p:spPr>
          <a:solidFill>
            <a:schemeClr val="accent6">
              <a:lumMod val="40000"/>
              <a:lumOff val="60000"/>
            </a:schemeClr>
          </a:solidFill>
        </p:spPr>
        <p:txBody>
          <a:bodyPr>
            <a:normAutofit/>
          </a:bodyPr>
          <a:lstStyle/>
          <a:p>
            <a:pPr algn="ctr"/>
            <a:r>
              <a:rPr lang="fr-FR" sz="3200" b="1" dirty="0" err="1">
                <a:latin typeface="+mn-lt"/>
              </a:rPr>
              <a:t>Weaknesses</a:t>
            </a:r>
            <a:r>
              <a:rPr lang="fr-FR" sz="3200" b="1" dirty="0">
                <a:latin typeface="+mn-lt"/>
              </a:rPr>
              <a:t> &amp; Challenges</a:t>
            </a:r>
            <a:endParaRPr lang="fr-FR" sz="3200" dirty="0">
              <a:latin typeface="+mn-lt"/>
            </a:endParaRPr>
          </a:p>
        </p:txBody>
      </p:sp>
      <p:sp>
        <p:nvSpPr>
          <p:cNvPr id="3" name="Espace réservé du contenu 2">
            <a:extLst>
              <a:ext uri="{FF2B5EF4-FFF2-40B4-BE49-F238E27FC236}">
                <a16:creationId xmlns:a16="http://schemas.microsoft.com/office/drawing/2014/main" id="{DDB2FA1F-D522-46BB-BA37-616FE27D6D15}"/>
              </a:ext>
            </a:extLst>
          </p:cNvPr>
          <p:cNvSpPr>
            <a:spLocks noGrp="1"/>
          </p:cNvSpPr>
          <p:nvPr>
            <p:ph idx="1"/>
          </p:nvPr>
        </p:nvSpPr>
        <p:spPr/>
        <p:txBody>
          <a:bodyPr>
            <a:normAutofit/>
          </a:bodyPr>
          <a:lstStyle/>
          <a:p>
            <a:pPr marL="0" indent="0">
              <a:buNone/>
            </a:pPr>
            <a:r>
              <a:rPr lang="fr-FR" sz="3200" b="1" dirty="0"/>
              <a:t>2. Challenges :</a:t>
            </a:r>
          </a:p>
          <a:p>
            <a:pPr marL="342900" indent="-342900">
              <a:buFont typeface="Arial" panose="020B0604020202020204" pitchFamily="34" charset="0"/>
              <a:buChar char="•"/>
            </a:pPr>
            <a:r>
              <a:rPr lang="en-US" sz="3200" dirty="0" err="1"/>
              <a:t>Harmonisation</a:t>
            </a:r>
            <a:r>
              <a:rPr lang="en-US" sz="3200" dirty="0"/>
              <a:t> of methodology to elaborate the system of Environmental and Social Assessment;</a:t>
            </a:r>
          </a:p>
          <a:p>
            <a:pPr marL="342900" indent="-342900">
              <a:buFont typeface="Arial" panose="020B0604020202020204" pitchFamily="34" charset="0"/>
              <a:buChar char="•"/>
            </a:pPr>
            <a:r>
              <a:rPr lang="en-US" sz="3200" dirty="0"/>
              <a:t>Coordination of actions on socio-environmental standards by a public structure</a:t>
            </a:r>
          </a:p>
          <a:p>
            <a:r>
              <a:rPr lang="en-US" sz="3200" dirty="0"/>
              <a:t>How to structure our Safeguards Information System (SIS) given the weakness identified above</a:t>
            </a:r>
          </a:p>
        </p:txBody>
      </p:sp>
    </p:spTree>
    <p:extLst>
      <p:ext uri="{BB962C8B-B14F-4D97-AF65-F5344CB8AC3E}">
        <p14:creationId xmlns:p14="http://schemas.microsoft.com/office/powerpoint/2010/main" val="398319220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82804" y="1206630"/>
            <a:ext cx="11764652" cy="5401559"/>
          </a:xfrm>
        </p:spPr>
        <p:txBody>
          <a:bodyPr>
            <a:noAutofit/>
          </a:bodyPr>
          <a:lstStyle/>
          <a:p>
            <a:pPr marL="800100" lvl="1" indent="-342900" algn="l">
              <a:buFont typeface="Arial" charset="0"/>
              <a:buChar char="•"/>
            </a:pPr>
            <a:endParaRPr lang="en-GB" sz="2400" dirty="0"/>
          </a:p>
          <a:p>
            <a:pPr marL="914400" lvl="1" indent="-457200" algn="l">
              <a:buFont typeface="+mj-lt"/>
              <a:buAutoNum type="arabicPeriod"/>
            </a:pPr>
            <a:r>
              <a:rPr lang="en-US" sz="2400" dirty="0"/>
              <a:t>The risk and benefit assessment process, as well as the safeguards development approach, are based on the same principles of transparency and broad and inclusive participation.</a:t>
            </a:r>
          </a:p>
          <a:p>
            <a:pPr marL="914400" lvl="1" indent="-457200" algn="l">
              <a:buFont typeface="+mj-lt"/>
              <a:buAutoNum type="arabicPeriod"/>
            </a:pPr>
            <a:r>
              <a:rPr lang="en-US" sz="2400" dirty="0"/>
              <a:t>The framework of reference must remain "the Cancun guidance".</a:t>
            </a:r>
          </a:p>
          <a:p>
            <a:pPr marL="914400" lvl="1" indent="-457200" algn="l">
              <a:buFont typeface="+mj-lt"/>
              <a:buAutoNum type="arabicPeriod"/>
            </a:pPr>
            <a:r>
              <a:rPr lang="en-US" sz="2400" dirty="0"/>
              <a:t>For the DRC, since REDD + interventions address both mitigation (reduction of emissions), sustainable management and poverty reduction, it is implemented through policies and reforms as well as investments. Thus, in addition to an Environmental and Social Management Framework (ESMF) and Specific Frameworks we have to adapt to different types of interventions</a:t>
            </a:r>
            <a:endParaRPr lang="fr-FR" sz="2400" dirty="0"/>
          </a:p>
          <a:p>
            <a:pPr marL="914400" lvl="1" indent="-457200" algn="l">
              <a:buFont typeface="+mj-lt"/>
              <a:buAutoNum type="arabicPeriod"/>
            </a:pPr>
            <a:r>
              <a:rPr lang="en-US" sz="2400" dirty="0"/>
              <a:t>The approach to developing safeguards based on broad and inclusive participation remains the best and allows for the achievement of strong and sustainable results over time.</a:t>
            </a:r>
          </a:p>
        </p:txBody>
      </p:sp>
      <p:sp>
        <p:nvSpPr>
          <p:cNvPr id="3" name="Title 2"/>
          <p:cNvSpPr>
            <a:spLocks noGrp="1"/>
          </p:cNvSpPr>
          <p:nvPr>
            <p:ph type="ctrTitle"/>
          </p:nvPr>
        </p:nvSpPr>
        <p:spPr>
          <a:xfrm>
            <a:off x="719862" y="213033"/>
            <a:ext cx="10978519" cy="993598"/>
          </a:xfrm>
          <a:solidFill>
            <a:schemeClr val="accent6">
              <a:lumMod val="40000"/>
              <a:lumOff val="60000"/>
            </a:schemeClr>
          </a:solidFill>
        </p:spPr>
        <p:txBody>
          <a:bodyPr>
            <a:normAutofit/>
          </a:bodyPr>
          <a:lstStyle/>
          <a:p>
            <a:r>
              <a:rPr lang="en-US" sz="3600" b="1" dirty="0"/>
              <a:t>Lessons leant</a:t>
            </a:r>
          </a:p>
        </p:txBody>
      </p:sp>
    </p:spTree>
    <p:extLst>
      <p:ext uri="{BB962C8B-B14F-4D97-AF65-F5344CB8AC3E}">
        <p14:creationId xmlns:p14="http://schemas.microsoft.com/office/powerpoint/2010/main" val="9043037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1">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158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E7A63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Image 1" descr="C:\Users\leslie.ouarzazi\Downloads\DRC REDD logo Fr Final CMYK.jpg">
            <a:extLst>
              <a:ext uri="{FF2B5EF4-FFF2-40B4-BE49-F238E27FC236}">
                <a16:creationId xmlns:a16="http://schemas.microsoft.com/office/drawing/2014/main" id="{066AC378-2324-4D93-B6C5-F425949BD222}"/>
              </a:ext>
            </a:extLst>
          </p:cNvPr>
          <p:cNvPicPr>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254442" y="3028753"/>
            <a:ext cx="1462088" cy="800493"/>
          </a:xfrm>
          <a:prstGeom prst="rect">
            <a:avLst/>
          </a:prstGeom>
          <a:noFill/>
        </p:spPr>
      </p:pic>
      <p:sp>
        <p:nvSpPr>
          <p:cNvPr id="9" name="Content Placeholder 8">
            <a:extLst>
              <a:ext uri="{FF2B5EF4-FFF2-40B4-BE49-F238E27FC236}">
                <a16:creationId xmlns:a16="http://schemas.microsoft.com/office/drawing/2014/main" id="{721DD129-2A3F-473B-B50B-E2D73C80A8B1}"/>
              </a:ext>
            </a:extLst>
          </p:cNvPr>
          <p:cNvSpPr>
            <a:spLocks noGrp="1"/>
          </p:cNvSpPr>
          <p:nvPr>
            <p:ph idx="1"/>
          </p:nvPr>
        </p:nvSpPr>
        <p:spPr>
          <a:xfrm>
            <a:off x="1136429" y="2278173"/>
            <a:ext cx="6467867" cy="3450613"/>
          </a:xfrm>
        </p:spPr>
        <p:style>
          <a:lnRef idx="1">
            <a:schemeClr val="accent6"/>
          </a:lnRef>
          <a:fillRef idx="2">
            <a:schemeClr val="accent6"/>
          </a:fillRef>
          <a:effectRef idx="1">
            <a:schemeClr val="accent6"/>
          </a:effectRef>
          <a:fontRef idx="minor">
            <a:schemeClr val="dk1"/>
          </a:fontRef>
        </p:style>
        <p:txBody>
          <a:bodyPr anchor="ctr">
            <a:normAutofit/>
          </a:bodyPr>
          <a:lstStyle/>
          <a:p>
            <a:pPr marL="0" indent="0" algn="ctr">
              <a:buNone/>
            </a:pPr>
            <a:r>
              <a:rPr lang="en-US" sz="2400" dirty="0">
                <a:ln w="0"/>
                <a:solidFill>
                  <a:schemeClr val="tx1"/>
                </a:solidFill>
                <a:effectLst>
                  <a:outerShdw blurRad="38100" dist="19050" dir="2700000" algn="tl" rotWithShape="0">
                    <a:schemeClr val="dk1">
                      <a:alpha val="40000"/>
                    </a:schemeClr>
                  </a:outerShdw>
                </a:effectLst>
              </a:rPr>
              <a:t>THANK YOU FOR YOUR ATTENTION</a:t>
            </a:r>
          </a:p>
        </p:txBody>
      </p:sp>
    </p:spTree>
    <p:extLst>
      <p:ext uri="{BB962C8B-B14F-4D97-AF65-F5344CB8AC3E}">
        <p14:creationId xmlns:p14="http://schemas.microsoft.com/office/powerpoint/2010/main" val="2507589296"/>
      </p:ext>
    </p:extLst>
  </p:cSld>
  <p:clrMapOvr>
    <a:masterClrMapping/>
  </p:clrMapOvr>
  <p:transition spd="slow">
    <p:push dir="u"/>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1254</TotalTime>
  <Words>746</Words>
  <Application>Microsoft Office PowerPoint</Application>
  <PresentationFormat>Widescreen</PresentationFormat>
  <Paragraphs>63</Paragraphs>
  <Slides>9</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Wingdings</vt:lpstr>
      <vt:lpstr>Office Theme</vt:lpstr>
      <vt:lpstr>  Environmental and social benefit/risk assessment of REDD+ actions</vt:lpstr>
      <vt:lpstr>Overall REDD+ Readiness Progress in DRC</vt:lpstr>
      <vt:lpstr>Benefits and Risks Assessment under SESA</vt:lpstr>
      <vt:lpstr>Strenghts &amp; Opportunities</vt:lpstr>
      <vt:lpstr>Strenghts &amp; Opportunities</vt:lpstr>
      <vt:lpstr>Weaknesses &amp; Challenges</vt:lpstr>
      <vt:lpstr>Weaknesses &amp; Challenges</vt:lpstr>
      <vt:lpstr>Lessons leant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sebastien</dc:creator>
  <cp:lastModifiedBy>Thais Narciso</cp:lastModifiedBy>
  <cp:revision>59</cp:revision>
  <dcterms:created xsi:type="dcterms:W3CDTF">2018-05-09T06:06:00Z</dcterms:created>
  <dcterms:modified xsi:type="dcterms:W3CDTF">2018-06-12T14:52:56Z</dcterms:modified>
</cp:coreProperties>
</file>