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819" r:id="rId3"/>
  </p:sldMasterIdLst>
  <p:notesMasterIdLst>
    <p:notesMasterId r:id="rId12"/>
  </p:notesMasterIdLst>
  <p:handoutMasterIdLst>
    <p:handoutMasterId r:id="rId13"/>
  </p:handoutMasterIdLst>
  <p:sldIdLst>
    <p:sldId id="256" r:id="rId4"/>
    <p:sldId id="321" r:id="rId5"/>
    <p:sldId id="318" r:id="rId6"/>
    <p:sldId id="325" r:id="rId7"/>
    <p:sldId id="326" r:id="rId8"/>
    <p:sldId id="271" r:id="rId9"/>
    <p:sldId id="319" r:id="rId10"/>
    <p:sldId id="32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56"/>
            <p14:sldId id="321"/>
            <p14:sldId id="318"/>
            <p14:sldId id="325"/>
            <p14:sldId id="326"/>
            <p14:sldId id="271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0716" autoAdjust="0"/>
  </p:normalViewPr>
  <p:slideViewPr>
    <p:cSldViewPr showGuides="1">
      <p:cViewPr varScale="1">
        <p:scale>
          <a:sx n="65" d="100"/>
          <a:sy n="65" d="100"/>
        </p:scale>
        <p:origin x="12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8FEE0-6A51-430B-A422-3F741DEA0A90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E2485-FC69-42D4-9582-69BC1E02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7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C27FDF-9447-4991-B608-3E1ED9B1AF4F}" type="datetimeFigureOut">
              <a:rPr lang="en-GB" smtClean="0"/>
              <a:t>21/08/2016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652EFC-052B-46F0-B1B6-57CA7A289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0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Software</a:t>
            </a:r>
            <a:r>
              <a:rPr lang="en-US"/>
              <a:t>; printing </a:t>
            </a:r>
            <a:r>
              <a:rPr lang="en-US" baseline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38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38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99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7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3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72522"/>
            <a:ext cx="8229600" cy="3748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6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0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3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30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8" y="1672522"/>
            <a:ext cx="8229600" cy="37489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3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6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2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1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6" b="27384"/>
          <a:stretch/>
        </p:blipFill>
        <p:spPr>
          <a:xfrm>
            <a:off x="0" y="5332752"/>
            <a:ext cx="9158991" cy="1526498"/>
          </a:xfrm>
          <a:prstGeom prst="rect">
            <a:avLst/>
          </a:prstGeom>
        </p:spPr>
      </p:pic>
      <p:pic>
        <p:nvPicPr>
          <p:cNvPr id="12" name="Picture 11" descr="UN REDD LOGO_COLOUR FULL 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2094"/>
            <a:ext cx="1387029" cy="97953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ectangle 1"/>
          <p:cNvSpPr/>
          <p:nvPr userDrawn="1"/>
        </p:nvSpPr>
        <p:spPr>
          <a:xfrm>
            <a:off x="487180" y="206444"/>
            <a:ext cx="6294620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REGIONAL INFORMATION</a:t>
            </a:r>
            <a:r>
              <a:rPr lang="en-GB" sz="1600" b="1" baseline="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 </a:t>
            </a:r>
            <a:r>
              <a:rPr lang="en-GB" sz="16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EXCHANGE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REDD+ KNOWLEDGE</a:t>
            </a:r>
            <a:r>
              <a:rPr lang="en-GB" sz="1600" b="1" baseline="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 MANAGEMENT AND COMMUNICATIONS</a:t>
            </a:r>
            <a:endParaRPr lang="en-GB" sz="16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DaunPenh" panose="02000500000000020004" pitchFamily="2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23 - 25 AUGUST 2016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0" y="1066800"/>
            <a:ext cx="9144000" cy="10577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457198" y="1672522"/>
            <a:ext cx="8229600" cy="3748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27852"/>
          <a:stretch/>
        </p:blipFill>
        <p:spPr>
          <a:xfrm>
            <a:off x="0" y="5944415"/>
            <a:ext cx="4267200" cy="913585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 flipV="1">
            <a:off x="-2" y="5896122"/>
            <a:ext cx="9144000" cy="10577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81BD"/>
              </a:solidFill>
            </a:endParaRPr>
          </a:p>
        </p:txBody>
      </p:sp>
      <p:pic>
        <p:nvPicPr>
          <p:cNvPr id="25" name="Picture 24" descr="UN REDD LOGO_COLOUR FULL 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2964"/>
            <a:ext cx="1153414" cy="8145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27852"/>
          <a:stretch/>
        </p:blipFill>
        <p:spPr>
          <a:xfrm>
            <a:off x="3022346" y="5944415"/>
            <a:ext cx="4267200" cy="9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198" y="1672522"/>
            <a:ext cx="8229600" cy="3748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27852"/>
          <a:stretch/>
        </p:blipFill>
        <p:spPr>
          <a:xfrm>
            <a:off x="0" y="5944415"/>
            <a:ext cx="4267200" cy="91358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flipV="1">
            <a:off x="-2" y="5896122"/>
            <a:ext cx="9144000" cy="10577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81BD"/>
              </a:solidFill>
            </a:endParaRPr>
          </a:p>
        </p:txBody>
      </p:sp>
      <p:pic>
        <p:nvPicPr>
          <p:cNvPr id="18" name="Picture 17" descr="UN REDD LOGO_COLOUR FULL 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2964"/>
            <a:ext cx="1153414" cy="8145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27852"/>
          <a:stretch/>
        </p:blipFill>
        <p:spPr>
          <a:xfrm>
            <a:off x="3022346" y="5944415"/>
            <a:ext cx="4267200" cy="9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orest.gov.bd/" TargetMode="External"/><Relationship Id="rId2" Type="http://schemas.openxmlformats.org/officeDocument/2006/relationships/hyperlink" Target="mailto:nasim.aziz@undp.org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81200"/>
            <a:ext cx="8610600" cy="29718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Cambria" panose="02040503050406030204" pitchFamily="18" charset="0"/>
              </a:rPr>
              <a:t>Bangladesh Country Experience on </a:t>
            </a:r>
          </a:p>
          <a:p>
            <a:r>
              <a:rPr lang="en-US" sz="2800" b="1" dirty="0">
                <a:solidFill>
                  <a:srgbClr val="4F81BD"/>
                </a:solidFill>
                <a:latin typeface="Cambria" panose="02040503050406030204" pitchFamily="18" charset="0"/>
              </a:rPr>
              <a:t>KM and Communications Work</a:t>
            </a:r>
            <a:endParaRPr lang="en-GB" sz="2800" b="1" dirty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endParaRPr lang="en-US" sz="2800" b="1" dirty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endParaRPr lang="en-GB" sz="2800" b="1" dirty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r"/>
            <a:r>
              <a:rPr lang="en-GB" sz="2400" b="1" dirty="0">
                <a:solidFill>
                  <a:srgbClr val="4F81BD"/>
                </a:solidFill>
                <a:latin typeface="Cambria" panose="02040503050406030204" pitchFamily="18" charset="0"/>
              </a:rPr>
              <a:t>By Nasim Aziz</a:t>
            </a:r>
          </a:p>
          <a:p>
            <a:pPr algn="r"/>
            <a:r>
              <a:rPr lang="en-US" sz="24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23 </a:t>
            </a:r>
            <a:r>
              <a:rPr lang="en-US" sz="2400" b="1" dirty="0">
                <a:solidFill>
                  <a:srgbClr val="4F81BD"/>
                </a:solidFill>
                <a:latin typeface="Cambria" panose="02040503050406030204" pitchFamily="18" charset="0"/>
              </a:rPr>
              <a:t>August 2016</a:t>
            </a:r>
          </a:p>
          <a:p>
            <a:pPr algn="r"/>
            <a:endParaRPr lang="en-GB" sz="2400" b="1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1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05" y="2286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</a:rPr>
              <a:t>Background of the KM and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</a:rPr>
              <a:t>Comms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</a:rPr>
              <a:t> Strategy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general, the generation, storing </a:t>
            </a:r>
            <a:r>
              <a:rPr lang="en-US" sz="2400" dirty="0" smtClean="0"/>
              <a:t>and </a:t>
            </a:r>
            <a:r>
              <a:rPr lang="en-US" sz="2400" dirty="0"/>
              <a:t>dissemination is done by RIMS-GIS Unit; Development planning, REDD Cell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Storing of information started with R-PP phase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formalized KM / Comm Strategy yet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PMU to facilitate discussion, REDD Cell to decide on overall KM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 discussions at MRV-TWG on KM and </a:t>
            </a:r>
            <a:r>
              <a:rPr lang="en-US" sz="2400" dirty="0" smtClean="0"/>
              <a:t>dissemination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Key activities: sharing information – events / documents, translation of REDD+ materials, </a:t>
            </a:r>
            <a:r>
              <a:rPr lang="en-US" sz="2400" dirty="0" smtClean="0"/>
              <a:t>basic </a:t>
            </a:r>
            <a:r>
              <a:rPr lang="en-US" sz="2400" dirty="0"/>
              <a:t>info, Geo-portal (spatial data), Bangladesh Forest Information System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622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405" y="1102816"/>
            <a:ext cx="43283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Bangla language brochure on importance of REDD+ &amp; NP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NP English brochure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Folders &amp; note book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Pipeline –Comm Strategy; translation of FAQ, Glossary, COP Decisions on REDD+,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Webpage – on going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Planning: YouTube videos with local language voice over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705" y="152400"/>
            <a:ext cx="8686800" cy="723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</a:rPr>
              <a:t>Results/progress/achievements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99" y="952500"/>
            <a:ext cx="2073651" cy="293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49" y="952499"/>
            <a:ext cx="2073651" cy="2933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99" y="3200400"/>
            <a:ext cx="1907875" cy="2601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3636" b="9346"/>
          <a:stretch/>
        </p:blipFill>
        <p:spPr>
          <a:xfrm>
            <a:off x="6540014" y="3200400"/>
            <a:ext cx="2451586" cy="26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1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45262"/>
            <a:ext cx="4038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Geo-portal: development phase (land cover, change, forest/no forest)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BFIS – concept note, on information system for the land cover in pilot basis; data entry &amp; report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Over 500 emission factors collected and integrated in a EFDB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Archiving of activity data a reference system has been developed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705" y="152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</a:rPr>
              <a:t>Results/progress/achievements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8"/>
          <a:stretch/>
        </p:blipFill>
        <p:spPr bwMode="auto">
          <a:xfrm>
            <a:off x="4380803" y="1099851"/>
            <a:ext cx="4610797" cy="469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74EB3">
                        <a:alpha val="84998"/>
                      </a:srgbClr>
                    </a:gs>
                    <a:gs pos="100000">
                      <a:srgbClr val="0B3280">
                        <a:alpha val="84998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5097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25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43000"/>
            <a:ext cx="842210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Harmonisation</a:t>
            </a:r>
            <a:r>
              <a:rPr lang="en-US" sz="2400" dirty="0"/>
              <a:t> of the land cover/use information – on </a:t>
            </a:r>
            <a:r>
              <a:rPr lang="en-US" sz="2400" dirty="0" smtClean="0"/>
              <a:t>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Soil carbon maps developed using available national and global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Support </a:t>
            </a:r>
            <a:r>
              <a:rPr lang="en-US" sz="2400" dirty="0"/>
              <a:t>to the TNC provided for activity data and emission factors, classification system and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Several </a:t>
            </a:r>
            <a:r>
              <a:rPr lang="en-US" sz="2400" dirty="0"/>
              <a:t>training implemented on GHG inventory preparation, integration of RS applications for monitoring forest cover, gains and losses and its integration with land cover mapping and the national forest inventory, </a:t>
            </a:r>
            <a:r>
              <a:rPr lang="en-US" sz="2400" dirty="0" err="1"/>
              <a:t>allometric</a:t>
            </a:r>
            <a:r>
              <a:rPr lang="en-US" sz="2400" dirty="0"/>
              <a:t> equations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Proceedings </a:t>
            </a:r>
            <a:r>
              <a:rPr lang="en-US" sz="2400" dirty="0"/>
              <a:t>of trainings and workshops are available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705" y="2286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</a:rPr>
              <a:t>Results/progress/achievements</a:t>
            </a:r>
          </a:p>
        </p:txBody>
      </p:sp>
    </p:spTree>
    <p:extLst>
      <p:ext uri="{BB962C8B-B14F-4D97-AF65-F5344CB8AC3E}">
        <p14:creationId xmlns:p14="http://schemas.microsoft.com/office/powerpoint/2010/main" val="326359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4807" y="838200"/>
            <a:ext cx="83443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Data: </a:t>
            </a:r>
            <a:r>
              <a:rPr lang="en-US" sz="2400" dirty="0"/>
              <a:t>availability, reliability, consistency, time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Generation: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Lack of data &amp; quick generation of information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Context: comparison, interesting or provoke thinking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Authenticity / responsibility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Ease of understanding – acronyms, scientific terms, </a:t>
            </a:r>
            <a:r>
              <a:rPr lang="en-US" sz="2400" dirty="0" smtClean="0"/>
              <a:t>etc</a:t>
            </a:r>
            <a:r>
              <a:rPr lang="en-US" sz="2400" dirty="0"/>
              <a:t>.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Availability of good quality, thematic pictures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Storage:</a:t>
            </a:r>
            <a:endParaRPr lang="en-US" sz="2400" b="1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Absence of agreed upon central depository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Lack of proper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Dissemination:</a:t>
            </a:r>
            <a:endParaRPr lang="en-US" sz="2400" b="1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Only approved documents via website / printed materials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No access to raw data for further information generation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705" y="76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</a:rPr>
              <a:t>Challenges encountered</a:t>
            </a:r>
          </a:p>
        </p:txBody>
      </p:sp>
    </p:spTree>
    <p:extLst>
      <p:ext uri="{BB962C8B-B14F-4D97-AF65-F5344CB8AC3E}">
        <p14:creationId xmlns:p14="http://schemas.microsoft.com/office/powerpoint/2010/main" val="165569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371600"/>
            <a:ext cx="869929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support we can get from regional KM/ </a:t>
            </a:r>
            <a:r>
              <a:rPr lang="en-US" sz="2400" dirty="0" err="1"/>
              <a:t>Comm</a:t>
            </a:r>
            <a:r>
              <a:rPr lang="en-US" sz="2400" dirty="0"/>
              <a:t> </a:t>
            </a:r>
            <a:r>
              <a:rPr lang="en-US" sz="2400" dirty="0" smtClean="0"/>
              <a:t>Specialist: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900113" lvl="1" indent="-546100">
              <a:buFont typeface="Wingdings" panose="05000000000000000000" pitchFamily="2" charset="2"/>
              <a:buChar char="Ø"/>
            </a:pPr>
            <a:r>
              <a:rPr lang="en-US" sz="2400" dirty="0"/>
              <a:t>Event news – CSO/IP, BD Inception, PEB </a:t>
            </a:r>
            <a:r>
              <a:rPr lang="en-US" sz="2400" dirty="0" smtClean="0"/>
              <a:t>meeting, etc.</a:t>
            </a:r>
            <a:endParaRPr lang="en-US" sz="2400" dirty="0"/>
          </a:p>
          <a:p>
            <a:pPr marL="900113" lvl="1" indent="-546100">
              <a:buFont typeface="Wingdings" panose="05000000000000000000" pitchFamily="2" charset="2"/>
              <a:buChar char="Ø"/>
            </a:pPr>
            <a:endParaRPr lang="en-US" sz="1000" dirty="0" smtClean="0"/>
          </a:p>
          <a:p>
            <a:pPr marL="900113" lvl="1" indent="-546100">
              <a:buFont typeface="Wingdings" panose="05000000000000000000" pitchFamily="2" charset="2"/>
              <a:buChar char="Ø"/>
            </a:pPr>
            <a:r>
              <a:rPr lang="en-US" sz="2400" dirty="0" smtClean="0"/>
              <a:t>Documentation </a:t>
            </a:r>
            <a:r>
              <a:rPr lang="en-US" sz="2400" dirty="0"/>
              <a:t>and dissemination at UN-REDD website</a:t>
            </a:r>
          </a:p>
          <a:p>
            <a:pPr marL="900113" lvl="1" indent="-546100">
              <a:buFont typeface="Wingdings" panose="05000000000000000000" pitchFamily="2" charset="2"/>
              <a:buChar char="Ø"/>
            </a:pPr>
            <a:endParaRPr lang="en-US" sz="1000" dirty="0" smtClean="0"/>
          </a:p>
          <a:p>
            <a:pPr marL="900113" lvl="1" indent="-546100">
              <a:buFont typeface="Wingdings" panose="05000000000000000000" pitchFamily="2" charset="2"/>
              <a:buChar char="Ø"/>
            </a:pPr>
            <a:r>
              <a:rPr lang="en-US" sz="2400" dirty="0" smtClean="0"/>
              <a:t>Engaging </a:t>
            </a:r>
            <a:r>
              <a:rPr lang="en-US" sz="2400" dirty="0"/>
              <a:t>stakeholders </a:t>
            </a:r>
          </a:p>
          <a:p>
            <a:pPr marL="900113" lvl="1" indent="-546100">
              <a:buFont typeface="Wingdings" panose="05000000000000000000" pitchFamily="2" charset="2"/>
              <a:buChar char="Ø"/>
            </a:pPr>
            <a:endParaRPr lang="en-US" sz="1000" dirty="0" smtClean="0"/>
          </a:p>
          <a:p>
            <a:pPr marL="900113" lvl="1" indent="-546100">
              <a:buFont typeface="Wingdings" panose="05000000000000000000" pitchFamily="2" charset="2"/>
              <a:buChar char="Ø"/>
            </a:pPr>
            <a:r>
              <a:rPr lang="en-US" sz="2400" dirty="0" smtClean="0"/>
              <a:t>Developing </a:t>
            </a:r>
            <a:r>
              <a:rPr lang="en-US" sz="2400" dirty="0" err="1"/>
              <a:t>ToR</a:t>
            </a:r>
            <a:r>
              <a:rPr lang="en-US" sz="2400" dirty="0"/>
              <a:t> for SH mapping exercise </a:t>
            </a:r>
            <a:r>
              <a:rPr lang="en-US" sz="2400" dirty="0" smtClean="0"/>
              <a:t>and </a:t>
            </a:r>
            <a:r>
              <a:rPr lang="en-US" sz="2400" dirty="0"/>
              <a:t>Comm strategy</a:t>
            </a:r>
          </a:p>
          <a:p>
            <a:pPr marL="900113" lvl="1" indent="-546100">
              <a:buFont typeface="Wingdings" panose="05000000000000000000" pitchFamily="2" charset="2"/>
              <a:buChar char="Ø"/>
            </a:pPr>
            <a:endParaRPr lang="en-US" sz="1000" dirty="0" smtClean="0"/>
          </a:p>
          <a:p>
            <a:pPr marL="900113" lvl="1" indent="-546100">
              <a:buFont typeface="Wingdings" panose="05000000000000000000" pitchFamily="2" charset="2"/>
              <a:buChar char="Ø"/>
            </a:pPr>
            <a:r>
              <a:rPr lang="en-US" sz="2400" dirty="0" smtClean="0"/>
              <a:t>Clarifying </a:t>
            </a:r>
            <a:r>
              <a:rPr lang="en-US" sz="2400" dirty="0"/>
              <a:t>critical issues</a:t>
            </a:r>
          </a:p>
          <a:p>
            <a:pPr marL="900113" lvl="1" indent="-546100">
              <a:buFont typeface="Wingdings" panose="05000000000000000000" pitchFamily="2" charset="2"/>
              <a:buChar char="Ø"/>
            </a:pPr>
            <a:endParaRPr lang="en-US" sz="1000" dirty="0" smtClean="0"/>
          </a:p>
          <a:p>
            <a:pPr marL="900113" lvl="1" indent="-546100">
              <a:buFont typeface="Wingdings" panose="05000000000000000000" pitchFamily="2" charset="2"/>
              <a:buChar char="Ø"/>
            </a:pPr>
            <a:r>
              <a:rPr lang="en-US" sz="2400" dirty="0" smtClean="0"/>
              <a:t>Documents/videos </a:t>
            </a:r>
            <a:r>
              <a:rPr lang="en-US" sz="2400" dirty="0"/>
              <a:t>for translation into local Bangla language 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8705" y="381000"/>
            <a:ext cx="8686800" cy="838200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Cambria" panose="02040503050406030204" pitchFamily="18" charset="0"/>
              </a:rPr>
              <a:t>Support requested from regional KM/</a:t>
            </a:r>
            <a:r>
              <a:rPr lang="en-US" sz="2600" b="1" dirty="0" err="1">
                <a:solidFill>
                  <a:srgbClr val="0000FF"/>
                </a:solidFill>
                <a:latin typeface="Cambria" panose="02040503050406030204" pitchFamily="18" charset="0"/>
              </a:rPr>
              <a:t>Comms</a:t>
            </a:r>
            <a:r>
              <a:rPr lang="en-US" sz="2600" b="1" dirty="0">
                <a:solidFill>
                  <a:srgbClr val="0000FF"/>
                </a:solidFill>
                <a:latin typeface="Cambria" panose="02040503050406030204" pitchFamily="18" charset="0"/>
              </a:rPr>
              <a:t> Specialist</a:t>
            </a:r>
          </a:p>
        </p:txBody>
      </p:sp>
    </p:spTree>
    <p:extLst>
      <p:ext uri="{BB962C8B-B14F-4D97-AF65-F5344CB8AC3E}">
        <p14:creationId xmlns:p14="http://schemas.microsoft.com/office/powerpoint/2010/main" val="265935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/>
          <p:cNvSpPr txBox="1">
            <a:spLocks/>
          </p:cNvSpPr>
          <p:nvPr/>
        </p:nvSpPr>
        <p:spPr>
          <a:xfrm>
            <a:off x="20053" y="762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b="1" dirty="0">
              <a:latin typeface="+mj-lt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4F81BD"/>
                </a:solidFill>
                <a:latin typeface="Cambria" panose="02040503050406030204" pitchFamily="18" charset="0"/>
              </a:rPr>
              <a:t>Thank You</a:t>
            </a: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sz="2800" b="1" dirty="0">
                <a:latin typeface="+mj-lt"/>
              </a:rPr>
              <a:t>Nasim Aziz</a:t>
            </a:r>
          </a:p>
          <a:p>
            <a:pPr marL="0" indent="0" algn="ctr">
              <a:buNone/>
            </a:pPr>
            <a:r>
              <a:rPr lang="en-US" sz="2800" dirty="0" smtClean="0">
                <a:latin typeface="+mj-lt"/>
              </a:rPr>
              <a:t>Email: </a:t>
            </a:r>
            <a:r>
              <a:rPr lang="en-US" sz="2800" dirty="0" smtClean="0">
                <a:latin typeface="+mj-lt"/>
                <a:hlinkClick r:id="rId2"/>
              </a:rPr>
              <a:t>nasim.aziz@undp.org</a:t>
            </a:r>
            <a:r>
              <a:rPr lang="en-US" sz="2800" dirty="0" smtClean="0">
                <a:latin typeface="+mj-lt"/>
              </a:rPr>
              <a:t> </a:t>
            </a:r>
            <a:endParaRPr lang="en-US" sz="2800" dirty="0">
              <a:latin typeface="+mj-lt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+mj-lt"/>
              </a:rPr>
              <a:t>Website: </a:t>
            </a:r>
            <a:r>
              <a:rPr lang="en-US" sz="2800" dirty="0" smtClean="0">
                <a:latin typeface="+mj-lt"/>
                <a:hlinkClick r:id="rId3"/>
              </a:rPr>
              <a:t>www.bforest.gov.bd</a:t>
            </a:r>
            <a:r>
              <a:rPr lang="en-US" sz="2800" dirty="0" smtClean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137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440</Words>
  <Application>Microsoft Office PowerPoint</Application>
  <PresentationFormat>On-screen Show (4:3)</PresentationFormat>
  <Paragraphs>71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DaunPenh</vt:lpstr>
      <vt:lpstr>Wingdings</vt:lpstr>
      <vt:lpstr>Office Theme</vt:lpstr>
      <vt:lpstr>2_Custom Design</vt:lpstr>
      <vt:lpstr>10_Custom Design</vt:lpstr>
      <vt:lpstr>PowerPoint Presentation</vt:lpstr>
      <vt:lpstr>Background of the KM and Comms Strategy</vt:lpstr>
      <vt:lpstr>PowerPoint Presentation</vt:lpstr>
      <vt:lpstr>PowerPoint Presentation</vt:lpstr>
      <vt:lpstr>PowerPoint Presentation</vt:lpstr>
      <vt:lpstr>PowerPoint Presentation</vt:lpstr>
      <vt:lpstr>Support requested from regional KM/Comms Specialist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Heang Thy</cp:lastModifiedBy>
  <cp:revision>195</cp:revision>
  <cp:lastPrinted>2016-08-18T04:22:58Z</cp:lastPrinted>
  <dcterms:created xsi:type="dcterms:W3CDTF">2012-09-11T07:20:24Z</dcterms:created>
  <dcterms:modified xsi:type="dcterms:W3CDTF">2016-08-21T08:59:17Z</dcterms:modified>
</cp:coreProperties>
</file>