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7" r:id="rId2"/>
    <p:sldId id="281" r:id="rId3"/>
    <p:sldId id="282" r:id="rId4"/>
    <p:sldId id="259" r:id="rId5"/>
    <p:sldId id="284" r:id="rId6"/>
    <p:sldId id="283" r:id="rId7"/>
    <p:sldId id="260" r:id="rId8"/>
    <p:sldId id="261" r:id="rId9"/>
    <p:sldId id="262" r:id="rId10"/>
    <p:sldId id="28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80" autoAdjust="0"/>
    <p:restoredTop sz="88950" autoAdjust="0"/>
  </p:normalViewPr>
  <p:slideViewPr>
    <p:cSldViewPr snapToGrid="0" snapToObjects="1">
      <p:cViewPr varScale="1">
        <p:scale>
          <a:sx n="64" d="100"/>
          <a:sy n="64" d="100"/>
        </p:scale>
        <p:origin x="70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41151-A084-E543-B507-75D5C3D76648}" type="datetimeFigureOut">
              <a:rPr lang="en-GB" smtClean="0"/>
              <a:t>11/06/2018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C7AF91-269B-8A40-B36E-7A37E4F18154}" type="slidenum">
              <a:rPr lang="en-GB" smtClean="0"/>
              <a:t>‹#›</a:t>
            </a:fld>
            <a:endParaRPr lang="en-GB"/>
          </a:p>
        </p:txBody>
      </p:sp>
    </p:spTree>
    <p:extLst>
      <p:ext uri="{BB962C8B-B14F-4D97-AF65-F5344CB8AC3E}">
        <p14:creationId xmlns:p14="http://schemas.microsoft.com/office/powerpoint/2010/main" val="198771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1</a:t>
            </a:fld>
            <a:endParaRPr lang="en-US" dirty="0"/>
          </a:p>
        </p:txBody>
      </p:sp>
    </p:spTree>
    <p:extLst>
      <p:ext uri="{BB962C8B-B14F-4D97-AF65-F5344CB8AC3E}">
        <p14:creationId xmlns:p14="http://schemas.microsoft.com/office/powerpoint/2010/main" val="12703082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lgn="l">
              <a:buFont typeface="Arial" charset="0"/>
              <a:buNone/>
            </a:pPr>
            <a:endParaRPr lang="en-GB" dirty="0"/>
          </a:p>
        </p:txBody>
      </p:sp>
      <p:sp>
        <p:nvSpPr>
          <p:cNvPr id="4" name="Slide Number Placeholder 3"/>
          <p:cNvSpPr>
            <a:spLocks noGrp="1"/>
          </p:cNvSpPr>
          <p:nvPr>
            <p:ph type="sldNum" sz="quarter" idx="10"/>
          </p:nvPr>
        </p:nvSpPr>
        <p:spPr/>
        <p:txBody>
          <a:bodyPr/>
          <a:lstStyle/>
          <a:p>
            <a:fld id="{1DDF3D7E-3B35-4228-B8F6-ADD7A76DFE8D}" type="slidenum">
              <a:rPr lang="en-US" smtClean="0"/>
              <a:t>10</a:t>
            </a:fld>
            <a:endParaRPr lang="en-US"/>
          </a:p>
        </p:txBody>
      </p:sp>
    </p:spTree>
    <p:extLst>
      <p:ext uri="{BB962C8B-B14F-4D97-AF65-F5344CB8AC3E}">
        <p14:creationId xmlns:p14="http://schemas.microsoft.com/office/powerpoint/2010/main" val="249465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lgn="l">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2</a:t>
            </a:fld>
            <a:endParaRPr lang="en-US" dirty="0"/>
          </a:p>
        </p:txBody>
      </p:sp>
    </p:spTree>
    <p:extLst>
      <p:ext uri="{BB962C8B-B14F-4D97-AF65-F5344CB8AC3E}">
        <p14:creationId xmlns:p14="http://schemas.microsoft.com/office/powerpoint/2010/main" val="3789285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3</a:t>
            </a:fld>
            <a:endParaRPr lang="en-US" dirty="0"/>
          </a:p>
        </p:txBody>
      </p:sp>
    </p:spTree>
    <p:extLst>
      <p:ext uri="{BB962C8B-B14F-4D97-AF65-F5344CB8AC3E}">
        <p14:creationId xmlns:p14="http://schemas.microsoft.com/office/powerpoint/2010/main" val="2820005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lgn="l">
              <a:buFont typeface="Arial" charset="0"/>
              <a:buNone/>
            </a:pPr>
            <a:endParaRPr lang="en-GB" sz="1200" kern="1200" dirty="0">
              <a:solidFill>
                <a:schemeClr val="tx1"/>
              </a:solidFill>
              <a:effectLst/>
              <a:latin typeface="+mn-lt"/>
              <a:ea typeface="+mn-ea"/>
              <a:cs typeface="+mn-cs"/>
            </a:endParaRPr>
          </a:p>
          <a:p>
            <a:endParaRPr lang="en-GB"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4</a:t>
            </a:fld>
            <a:endParaRPr lang="en-US"/>
          </a:p>
        </p:txBody>
      </p:sp>
    </p:spTree>
    <p:extLst>
      <p:ext uri="{BB962C8B-B14F-4D97-AF65-F5344CB8AC3E}">
        <p14:creationId xmlns:p14="http://schemas.microsoft.com/office/powerpoint/2010/main" val="119019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5</a:t>
            </a:fld>
            <a:endParaRPr lang="en-US"/>
          </a:p>
        </p:txBody>
      </p:sp>
    </p:spTree>
    <p:extLst>
      <p:ext uri="{BB962C8B-B14F-4D97-AF65-F5344CB8AC3E}">
        <p14:creationId xmlns:p14="http://schemas.microsoft.com/office/powerpoint/2010/main" val="2186028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00100" lvl="1" indent="-342900" algn="just">
              <a:buFont typeface="Arial" charset="0"/>
              <a:buChar char="•"/>
            </a:pPr>
            <a:r>
              <a:rPr lang="fr-FR" sz="2400" dirty="0">
                <a:latin typeface="Arial" panose="020B0604020202020204" pitchFamily="34" charset="0"/>
                <a:cs typeface="Arial" panose="020B0604020202020204" pitchFamily="34" charset="0"/>
              </a:rPr>
              <a:t>les parties prenantes impliquées représentaient : les représentant des organes de gestions de la REDD+, les représentants des ministères sectoriels (agriculture, aménagement du territoire, mine, environnement, forêts, affaires sociales, etc.), de l’université,  de la société civile, des populations autochtones, des autorités locales, etc.) .</a:t>
            </a:r>
          </a:p>
          <a:p>
            <a:endParaRPr lang="en-GB"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6</a:t>
            </a:fld>
            <a:endParaRPr lang="en-US"/>
          </a:p>
        </p:txBody>
      </p:sp>
    </p:spTree>
    <p:extLst>
      <p:ext uri="{BB962C8B-B14F-4D97-AF65-F5344CB8AC3E}">
        <p14:creationId xmlns:p14="http://schemas.microsoft.com/office/powerpoint/2010/main" val="3264225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00100" lvl="1" indent="-342900" algn="just">
              <a:buFont typeface="Arial" charset="0"/>
              <a:buChar char="•"/>
            </a:pPr>
            <a:r>
              <a:rPr lang="fr-FR" sz="2400" dirty="0">
                <a:latin typeface="Arial" panose="020B0604020202020204" pitchFamily="34" charset="0"/>
                <a:cs typeface="Arial" panose="020B0604020202020204" pitchFamily="34" charset="0"/>
              </a:rPr>
              <a:t>Les financements alloués pour répondre à un ensemble d'exigences (FCPF ou ONUREDD/ CCNUCC) nous a permis de répondre à d'autres exigences, telles que la mise en place du système d’information sur les sauvegardes, le mécanisme de partage des bénéfices.</a:t>
            </a:r>
          </a:p>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7</a:t>
            </a:fld>
            <a:endParaRPr lang="en-US"/>
          </a:p>
        </p:txBody>
      </p:sp>
    </p:spTree>
    <p:extLst>
      <p:ext uri="{BB962C8B-B14F-4D97-AF65-F5344CB8AC3E}">
        <p14:creationId xmlns:p14="http://schemas.microsoft.com/office/powerpoint/2010/main" val="625377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8</a:t>
            </a:fld>
            <a:endParaRPr lang="en-US"/>
          </a:p>
        </p:txBody>
      </p:sp>
    </p:spTree>
    <p:extLst>
      <p:ext uri="{BB962C8B-B14F-4D97-AF65-F5344CB8AC3E}">
        <p14:creationId xmlns:p14="http://schemas.microsoft.com/office/powerpoint/2010/main" val="1464166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lgn="l">
              <a:buFont typeface="Arial" charset="0"/>
              <a:buNone/>
            </a:pPr>
            <a:endParaRPr lang="en-GB" dirty="0"/>
          </a:p>
        </p:txBody>
      </p:sp>
      <p:sp>
        <p:nvSpPr>
          <p:cNvPr id="4" name="Slide Number Placeholder 3"/>
          <p:cNvSpPr>
            <a:spLocks noGrp="1"/>
          </p:cNvSpPr>
          <p:nvPr>
            <p:ph type="sldNum" sz="quarter" idx="10"/>
          </p:nvPr>
        </p:nvSpPr>
        <p:spPr/>
        <p:txBody>
          <a:bodyPr/>
          <a:lstStyle/>
          <a:p>
            <a:fld id="{1DDF3D7E-3B35-4228-B8F6-ADD7A76DFE8D}" type="slidenum">
              <a:rPr lang="en-US" smtClean="0"/>
              <a:t>9</a:t>
            </a:fld>
            <a:endParaRPr lang="en-US"/>
          </a:p>
        </p:txBody>
      </p:sp>
    </p:spTree>
    <p:extLst>
      <p:ext uri="{BB962C8B-B14F-4D97-AF65-F5344CB8AC3E}">
        <p14:creationId xmlns:p14="http://schemas.microsoft.com/office/powerpoint/2010/main" val="1592357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24696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5630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87571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368985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90917-F5D0-0043-9CB4-1EADDA573E2B}" type="datetimeFigureOut">
              <a:rPr lang="en-GB" smtClean="0"/>
              <a:t>11/06/2018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75372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E90917-F5D0-0043-9CB4-1EADDA573E2B}" type="datetimeFigureOut">
              <a:rPr lang="en-GB" smtClean="0"/>
              <a:t>11/06/2018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62439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E90917-F5D0-0043-9CB4-1EADDA573E2B}" type="datetimeFigureOut">
              <a:rPr lang="en-GB" smtClean="0"/>
              <a:t>11/06/2018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64820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E90917-F5D0-0043-9CB4-1EADDA573E2B}" type="datetimeFigureOut">
              <a:rPr lang="en-GB" smtClean="0"/>
              <a:t>11/06/2018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78796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90917-F5D0-0043-9CB4-1EADDA573E2B}" type="datetimeFigureOut">
              <a:rPr lang="en-GB" smtClean="0"/>
              <a:t>11/06/2018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0861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11/06/2018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26748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11/06/2018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3727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90917-F5D0-0043-9CB4-1EADDA573E2B}" type="datetimeFigureOut">
              <a:rPr lang="en-GB" smtClean="0"/>
              <a:t>11/06/2018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67614-2A52-FF47-A0D5-B112DBCDFA7B}" type="slidenum">
              <a:rPr lang="en-GB" smtClean="0"/>
              <a:t>‹#›</a:t>
            </a:fld>
            <a:endParaRPr lang="en-GB"/>
          </a:p>
        </p:txBody>
      </p:sp>
    </p:spTree>
    <p:extLst>
      <p:ext uri="{BB962C8B-B14F-4D97-AF65-F5344CB8AC3E}">
        <p14:creationId xmlns:p14="http://schemas.microsoft.com/office/powerpoint/2010/main" val="241693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687964" y="271007"/>
            <a:ext cx="8482262" cy="962527"/>
          </a:xfrm>
        </p:spPr>
        <p:txBody>
          <a:bodyPr>
            <a:normAutofit fontScale="90000"/>
          </a:bodyPr>
          <a:lstStyle/>
          <a:p>
            <a:br>
              <a:rPr lang="fr-FR" dirty="0"/>
            </a:br>
            <a:br>
              <a:rPr lang="fr-FR" sz="2700" dirty="0"/>
            </a:br>
            <a:endParaRPr lang="en-US" sz="2700" dirty="0"/>
          </a:p>
        </p:txBody>
      </p:sp>
      <p:sp>
        <p:nvSpPr>
          <p:cNvPr id="4" name="Footer Placeholder 3"/>
          <p:cNvSpPr>
            <a:spLocks noGrp="1"/>
          </p:cNvSpPr>
          <p:nvPr>
            <p:ph type="ftr" sz="quarter" idx="11"/>
          </p:nvPr>
        </p:nvSpPr>
        <p:spPr>
          <a:xfrm>
            <a:off x="1401289" y="5094515"/>
            <a:ext cx="10129652" cy="1143000"/>
          </a:xfrm>
        </p:spPr>
        <p:txBody>
          <a:bodyPr/>
          <a:lstStyle/>
          <a:p>
            <a:endParaRPr lang="en-US" sz="1400" dirty="0">
              <a:solidFill>
                <a:srgbClr val="FF0000"/>
              </a:solidFill>
            </a:endParaRPr>
          </a:p>
          <a:p>
            <a:r>
              <a:rPr lang="fr-FR" sz="1400" b="1" dirty="0"/>
              <a:t>Echange de connaissances régional Sud-Sud sur les Sauvegardes REDD+ et les Systèmes d’Information sur les Sauvegardes </a:t>
            </a:r>
          </a:p>
          <a:p>
            <a:r>
              <a:rPr lang="fr-FR" sz="1400" b="1" dirty="0"/>
              <a:t>en Afrique  Accra.  12 – 13 Juin 2018</a:t>
            </a:r>
          </a:p>
          <a:p>
            <a:endParaRPr lang="en-US" sz="1800" dirty="0"/>
          </a:p>
        </p:txBody>
      </p:sp>
      <p:pic>
        <p:nvPicPr>
          <p:cNvPr id="5" name="Picture 3">
            <a:extLst>
              <a:ext uri="{FF2B5EF4-FFF2-40B4-BE49-F238E27FC236}">
                <a16:creationId xmlns:a16="http://schemas.microsoft.com/office/drawing/2014/main" id="{5C2C145F-7A33-4484-8DAC-9F65F11405A2}"/>
              </a:ext>
            </a:extLst>
          </p:cNvPr>
          <p:cNvPicPr>
            <a:picLocks noChangeAspect="1" noChangeArrowheads="1"/>
          </p:cNvPicPr>
          <p:nvPr/>
        </p:nvPicPr>
        <p:blipFill>
          <a:blip r:embed="rId3"/>
          <a:srcRect/>
          <a:stretch>
            <a:fillRect/>
          </a:stretch>
        </p:blipFill>
        <p:spPr bwMode="auto">
          <a:xfrm>
            <a:off x="395041" y="252209"/>
            <a:ext cx="1143000" cy="1000125"/>
          </a:xfrm>
          <a:prstGeom prst="rect">
            <a:avLst/>
          </a:prstGeom>
          <a:noFill/>
          <a:ln w="9525">
            <a:noFill/>
            <a:round/>
            <a:headEnd/>
            <a:tailEnd/>
          </a:ln>
        </p:spPr>
      </p:pic>
      <p:pic>
        <p:nvPicPr>
          <p:cNvPr id="6" name="Image 5" descr="G:\Logo REDD+ (5).jpg">
            <a:extLst>
              <a:ext uri="{FF2B5EF4-FFF2-40B4-BE49-F238E27FC236}">
                <a16:creationId xmlns:a16="http://schemas.microsoft.com/office/drawing/2014/main" id="{15DA21FA-7155-4FD0-B79D-5648AB2FF350}"/>
              </a:ext>
            </a:extLst>
          </p:cNvPr>
          <p:cNvPicPr>
            <a:picLocks noChangeAspect="1" noChangeArrowheads="1"/>
          </p:cNvPicPr>
          <p:nvPr/>
        </p:nvPicPr>
        <p:blipFill>
          <a:blip r:embed="rId4"/>
          <a:srcRect/>
          <a:stretch>
            <a:fillRect/>
          </a:stretch>
        </p:blipFill>
        <p:spPr bwMode="auto">
          <a:xfrm>
            <a:off x="10611097" y="411450"/>
            <a:ext cx="1185862" cy="839788"/>
          </a:xfrm>
          <a:prstGeom prst="rect">
            <a:avLst/>
          </a:prstGeom>
          <a:noFill/>
          <a:ln w="9525">
            <a:noFill/>
            <a:miter lim="800000"/>
            <a:headEnd/>
            <a:tailEnd/>
          </a:ln>
        </p:spPr>
      </p:pic>
      <p:sp>
        <p:nvSpPr>
          <p:cNvPr id="7" name="Titre 1">
            <a:extLst>
              <a:ext uri="{FF2B5EF4-FFF2-40B4-BE49-F238E27FC236}">
                <a16:creationId xmlns:a16="http://schemas.microsoft.com/office/drawing/2014/main" id="{813A9191-AEA4-44DC-9B8A-59B910BD68F1}"/>
              </a:ext>
            </a:extLst>
          </p:cNvPr>
          <p:cNvSpPr>
            <a:spLocks noGrp="1"/>
          </p:cNvSpPr>
          <p:nvPr/>
        </p:nvSpPr>
        <p:spPr bwMode="auto">
          <a:xfrm>
            <a:off x="2648198" y="632030"/>
            <a:ext cx="7172696" cy="922337"/>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Aft>
                <a:spcPts val="0"/>
              </a:spcAft>
              <a:defRPr/>
            </a:pPr>
            <a:r>
              <a:rPr lang="en-GB" sz="1800" b="1">
                <a:effectLst>
                  <a:outerShdw blurRad="38100" dist="38100" dir="2700000" algn="tl">
                    <a:srgbClr val="C0C0C0"/>
                  </a:outerShdw>
                </a:effectLst>
                <a:latin typeface="Cambria" panose="02040503050406030204" pitchFamily="18" charset="0"/>
              </a:rPr>
              <a:t>Republic of Congo</a:t>
            </a:r>
            <a:br>
              <a:rPr lang="en-GB" sz="1800" b="1">
                <a:effectLst>
                  <a:outerShdw blurRad="38100" dist="38100" dir="2700000" algn="tl">
                    <a:srgbClr val="C0C0C0"/>
                  </a:outerShdw>
                </a:effectLst>
                <a:latin typeface="Cambria" panose="02040503050406030204" pitchFamily="18" charset="0"/>
              </a:rPr>
            </a:br>
            <a:r>
              <a:rPr lang="en-GB" sz="1800" b="1">
                <a:effectLst>
                  <a:outerShdw blurRad="38100" dist="38100" dir="2700000" algn="tl">
                    <a:srgbClr val="C0C0C0"/>
                  </a:outerShdw>
                </a:effectLst>
                <a:latin typeface="Cambria" panose="02040503050406030204" pitchFamily="18" charset="0"/>
              </a:rPr>
              <a:t>Ministry of  Forest Economics, National REDD Coordination</a:t>
            </a:r>
            <a:br>
              <a:rPr lang="en-GB" sz="1800">
                <a:latin typeface="Cambria" panose="02040503050406030204" pitchFamily="18" charset="0"/>
              </a:rPr>
            </a:br>
            <a:endParaRPr lang="en-GB" sz="1800">
              <a:latin typeface="Cambria" panose="02040503050406030204" pitchFamily="18" charset="0"/>
            </a:endParaRPr>
          </a:p>
        </p:txBody>
      </p:sp>
      <p:sp>
        <p:nvSpPr>
          <p:cNvPr id="8" name="Sous-titre 2">
            <a:extLst>
              <a:ext uri="{FF2B5EF4-FFF2-40B4-BE49-F238E27FC236}">
                <a16:creationId xmlns:a16="http://schemas.microsoft.com/office/drawing/2014/main" id="{9C883156-8E07-45F3-B675-E879040177A8}"/>
              </a:ext>
            </a:extLst>
          </p:cNvPr>
          <p:cNvSpPr>
            <a:spLocks noGrp="1"/>
          </p:cNvSpPr>
          <p:nvPr/>
        </p:nvSpPr>
        <p:spPr>
          <a:xfrm>
            <a:off x="1132764" y="2838203"/>
            <a:ext cx="10516930" cy="379119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5"/>
            <a:endParaRPr lang="fr-FR" sz="1800" b="1" dirty="0">
              <a:solidFill>
                <a:srgbClr val="0000CC"/>
              </a:solidFill>
              <a:latin typeface="+mj-lt"/>
            </a:endParaRPr>
          </a:p>
          <a:p>
            <a:pPr lvl="5"/>
            <a:endParaRPr lang="fr-FR" sz="1800" b="1" dirty="0">
              <a:solidFill>
                <a:srgbClr val="0000CC"/>
              </a:solidFill>
              <a:latin typeface="+mj-lt"/>
            </a:endParaRPr>
          </a:p>
          <a:p>
            <a:pPr lvl="5"/>
            <a:endParaRPr lang="fr-FR" sz="1800" b="1" dirty="0">
              <a:solidFill>
                <a:srgbClr val="0000CC"/>
              </a:solidFill>
              <a:latin typeface="+mj-lt"/>
            </a:endParaRPr>
          </a:p>
          <a:p>
            <a:pPr lvl="5"/>
            <a:r>
              <a:rPr lang="fr-FR" b="1" dirty="0">
                <a:latin typeface="+mj-lt"/>
              </a:rPr>
              <a:t>Presented by:</a:t>
            </a:r>
          </a:p>
          <a:p>
            <a:pPr lvl="8"/>
            <a:r>
              <a:rPr lang="fr-FR" b="1" dirty="0">
                <a:latin typeface="+mj-lt"/>
              </a:rPr>
              <a:t>       - Henriette TSOH-IKOUNGA  , Head of  the Strategic Environmental and Social AssessmentUnit</a:t>
            </a:r>
          </a:p>
          <a:p>
            <a:pPr lvl="8"/>
            <a:r>
              <a:rPr lang="fr-FR" b="1" dirty="0">
                <a:latin typeface="+mj-lt"/>
              </a:rPr>
              <a:t> - Divine Fabéna BABINDAMANA NIEMET GAMPIKA, Assistant at the  </a:t>
            </a:r>
            <a:r>
              <a:rPr lang="fr-FR" sz="1400" b="1" dirty="0"/>
              <a:t>Strategic Environmental and Social Assessment Unit</a:t>
            </a:r>
          </a:p>
          <a:p>
            <a:pPr lvl="8" algn="just">
              <a:lnSpc>
                <a:spcPct val="100000"/>
              </a:lnSpc>
              <a:spcBef>
                <a:spcPts val="0"/>
              </a:spcBef>
            </a:pPr>
            <a:endParaRPr lang="fr-FR" sz="1400" b="1" dirty="0">
              <a:latin typeface="Cambria" panose="02040503050406030204" pitchFamily="18" charset="0"/>
            </a:endParaRPr>
          </a:p>
          <a:p>
            <a:pPr marL="3943350" lvl="8" indent="-285750" algn="just">
              <a:buFontTx/>
              <a:buChar char="-"/>
            </a:pPr>
            <a:endParaRPr lang="fr-FR" sz="1050" dirty="0">
              <a:latin typeface="Cambria" panose="02040503050406030204" pitchFamily="18" charset="0"/>
            </a:endParaRPr>
          </a:p>
          <a:p>
            <a:pPr marL="2171700" lvl="4" indent="-342900" algn="just">
              <a:buFontTx/>
              <a:buChar char="-"/>
            </a:pPr>
            <a:endParaRPr lang="fr-FR" sz="800" dirty="0">
              <a:latin typeface="Cambria" panose="02040503050406030204" pitchFamily="18" charset="0"/>
            </a:endParaRPr>
          </a:p>
          <a:p>
            <a:pPr lvl="4" algn="just"/>
            <a:endParaRPr lang="fr-FR" sz="800" dirty="0">
              <a:latin typeface="Cambria" panose="02040503050406030204" pitchFamily="18" charset="0"/>
            </a:endParaRPr>
          </a:p>
          <a:p>
            <a:pPr lvl="4"/>
            <a:r>
              <a:rPr lang="fr-FR" sz="800" dirty="0">
                <a:latin typeface="Cambria" panose="02040503050406030204" pitchFamily="18" charset="0"/>
              </a:rPr>
              <a:t>                                                      </a:t>
            </a:r>
          </a:p>
        </p:txBody>
      </p:sp>
      <p:sp>
        <p:nvSpPr>
          <p:cNvPr id="2" name="Rectangle 1">
            <a:extLst>
              <a:ext uri="{FF2B5EF4-FFF2-40B4-BE49-F238E27FC236}">
                <a16:creationId xmlns:a16="http://schemas.microsoft.com/office/drawing/2014/main" id="{F8F2F1D4-B950-44B6-BA49-1E99BCC639B0}"/>
              </a:ext>
            </a:extLst>
          </p:cNvPr>
          <p:cNvSpPr/>
          <p:nvPr/>
        </p:nvSpPr>
        <p:spPr>
          <a:xfrm>
            <a:off x="966541" y="1776989"/>
            <a:ext cx="10564399" cy="954107"/>
          </a:xfrm>
          <a:prstGeom prst="rect">
            <a:avLst/>
          </a:prstGeom>
        </p:spPr>
        <p:txBody>
          <a:bodyPr wrap="square">
            <a:spAutoFit/>
          </a:bodyPr>
          <a:lstStyle/>
          <a:p>
            <a:pPr algn="ctr"/>
            <a:r>
              <a:rPr lang="en-GB" sz="2800" b="1">
                <a:latin typeface="+mj-lt"/>
              </a:rPr>
              <a:t>Identifying, evaluating and strenghtening legal and institutional frameworks in the Republic of Congo’s REDD+ process</a:t>
            </a:r>
          </a:p>
        </p:txBody>
      </p:sp>
    </p:spTree>
    <p:extLst>
      <p:ext uri="{BB962C8B-B14F-4D97-AF65-F5344CB8AC3E}">
        <p14:creationId xmlns:p14="http://schemas.microsoft.com/office/powerpoint/2010/main" val="63157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a:extLst>
              <a:ext uri="{FF2B5EF4-FFF2-40B4-BE49-F238E27FC236}">
                <a16:creationId xmlns:a16="http://schemas.microsoft.com/office/drawing/2014/main" id="{AE4AC4B2-6AEC-42B8-9FC9-7866363EC64D}"/>
              </a:ext>
            </a:extLst>
          </p:cNvPr>
          <p:cNvSpPr>
            <a:spLocks noGrp="1"/>
          </p:cNvSpPr>
          <p:nvPr>
            <p:ph type="subTitle" idx="1"/>
          </p:nvPr>
        </p:nvSpPr>
        <p:spPr>
          <a:xfrm>
            <a:off x="3360717" y="2588820"/>
            <a:ext cx="6757060" cy="1140031"/>
          </a:xfrm>
        </p:spPr>
        <p:style>
          <a:lnRef idx="3">
            <a:schemeClr val="lt1"/>
          </a:lnRef>
          <a:fillRef idx="1">
            <a:schemeClr val="accent6"/>
          </a:fillRef>
          <a:effectRef idx="1">
            <a:schemeClr val="accent6"/>
          </a:effectRef>
          <a:fontRef idx="minor">
            <a:schemeClr val="lt1"/>
          </a:fontRef>
        </p:style>
        <p:txBody>
          <a:bodyPr>
            <a:normAutofit/>
          </a:bodyPr>
          <a:lstStyle/>
          <a:p>
            <a:endParaRPr lang="fr-FR" dirty="0"/>
          </a:p>
          <a:p>
            <a:r>
              <a:rPr lang="fr-FR" sz="4000" dirty="0">
                <a:solidFill>
                  <a:srgbClr val="000099"/>
                </a:solidFill>
              </a:rPr>
              <a:t>THANK YOU</a:t>
            </a:r>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58379" y="426004"/>
            <a:ext cx="1579562" cy="1051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131" y="426004"/>
            <a:ext cx="1386300"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9649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77142" y="2006930"/>
            <a:ext cx="9179285" cy="3479470"/>
          </a:xfrm>
        </p:spPr>
        <p:txBody>
          <a:bodyPr>
            <a:normAutofit fontScale="70000" lnSpcReduction="20000"/>
          </a:bodyPr>
          <a:lstStyle/>
          <a:p>
            <a:endParaRPr lang="en-GB" sz="1000" dirty="0"/>
          </a:p>
          <a:p>
            <a:pPr algn="l"/>
            <a:r>
              <a:rPr lang="en-GB" sz="3300" b="1" dirty="0">
                <a:latin typeface="Arial" panose="020B0604020202020204" pitchFamily="34" charset="0"/>
                <a:cs typeface="Arial" panose="020B0604020202020204" pitchFamily="34" charset="0"/>
              </a:rPr>
              <a:t>Establishing institutional arrangements for the REDD+ process</a:t>
            </a:r>
          </a:p>
          <a:p>
            <a:pPr marL="342900" indent="-342900" algn="l">
              <a:buFont typeface="Arial" panose="020B0604020202020204" pitchFamily="34" charset="0"/>
              <a:buChar char="•"/>
            </a:pPr>
            <a:r>
              <a:rPr lang="en-GB" sz="2900" dirty="0">
                <a:latin typeface="Arial" panose="020B0604020202020204" pitchFamily="34" charset="0"/>
                <a:cs typeface="Arial" panose="020B0604020202020204" pitchFamily="34" charset="0"/>
              </a:rPr>
              <a:t>REDD+ management body (National REDD+ Committee: attached to the office of the President, National REDD Coordination, REDD departmental committees, independent REDD watchdog established by decree 2015-260 of 27 February 2015</a:t>
            </a:r>
          </a:p>
          <a:p>
            <a:pPr algn="l"/>
            <a:r>
              <a:rPr lang="en-GB" sz="3400" b="1" dirty="0">
                <a:latin typeface="Arial" panose="020B0604020202020204" pitchFamily="34" charset="0"/>
                <a:cs typeface="Arial" panose="020B0604020202020204" pitchFamily="34" charset="0"/>
              </a:rPr>
              <a:t>Implementation of Warsaw Framework tools</a:t>
            </a:r>
          </a:p>
          <a:p>
            <a:pPr marL="342900" indent="-342900" algn="l">
              <a:buFont typeface="Arial" panose="020B0604020202020204" pitchFamily="34" charset="0"/>
              <a:buChar char="•"/>
            </a:pPr>
            <a:r>
              <a:rPr lang="en-GB" sz="2900" dirty="0">
                <a:latin typeface="Arial" panose="020B0604020202020204" pitchFamily="34" charset="0"/>
                <a:cs typeface="Arial" panose="020B0604020202020204" pitchFamily="34" charset="0"/>
              </a:rPr>
              <a:t>National REDD+ Strategy (prepared and validated in 2014, and adopted by government decree in 2018);</a:t>
            </a:r>
          </a:p>
          <a:p>
            <a:pPr marL="342900" indent="-342900" algn="l">
              <a:buFont typeface="Arial" panose="020B0604020202020204" pitchFamily="34" charset="0"/>
              <a:buChar char="•"/>
            </a:pPr>
            <a:r>
              <a:rPr lang="en-GB" sz="2900" dirty="0">
                <a:latin typeface="Arial" panose="020B0604020202020204" pitchFamily="34" charset="0"/>
                <a:cs typeface="Arial" panose="020B0604020202020204" pitchFamily="34" charset="0"/>
              </a:rPr>
              <a:t>Forest Reference Emissions Level (FREL) (prepared)</a:t>
            </a:r>
          </a:p>
          <a:p>
            <a:pPr marL="342900" indent="-342900" algn="l">
              <a:buFont typeface="Arial" panose="020B0604020202020204" pitchFamily="34" charset="0"/>
              <a:buChar char="•"/>
            </a:pPr>
            <a:r>
              <a:rPr lang="en-GB" sz="2900" dirty="0">
                <a:latin typeface="Arial" panose="020B0604020202020204" pitchFamily="34" charset="0"/>
                <a:cs typeface="Arial" panose="020B0604020202020204" pitchFamily="34" charset="0"/>
              </a:rPr>
              <a:t>Measurement, Notification and Verification system (MRV) (being developed)</a:t>
            </a:r>
          </a:p>
          <a:p>
            <a:pPr marL="342900" indent="-342900" algn="l">
              <a:buFont typeface="Arial" panose="020B0604020202020204" pitchFamily="34" charset="0"/>
              <a:buChar char="•"/>
            </a:pPr>
            <a:r>
              <a:rPr lang="en-GB" sz="2900" dirty="0">
                <a:latin typeface="Arial" panose="020B0604020202020204" pitchFamily="34" charset="0"/>
                <a:cs typeface="Arial" panose="020B0604020202020204" pitchFamily="34" charset="0"/>
              </a:rPr>
              <a:t>Safeguard Information system being prepared</a:t>
            </a:r>
          </a:p>
          <a:p>
            <a:pPr marL="342900" indent="-342900" algn="l">
              <a:buFont typeface="Arial" panose="020B0604020202020204" pitchFamily="34" charset="0"/>
              <a:buChar char="•"/>
            </a:pPr>
            <a:endParaRPr lang="en-GB" sz="2900" dirty="0"/>
          </a:p>
          <a:p>
            <a:pPr marL="342900" indent="-342900" algn="l">
              <a:buFont typeface="Arial" panose="020B0604020202020204" pitchFamily="34" charset="0"/>
              <a:buChar char="•"/>
            </a:pPr>
            <a:endParaRPr lang="en-GB" dirty="0"/>
          </a:p>
        </p:txBody>
      </p:sp>
      <p:sp>
        <p:nvSpPr>
          <p:cNvPr id="3" name="Title 2"/>
          <p:cNvSpPr>
            <a:spLocks noGrp="1"/>
          </p:cNvSpPr>
          <p:nvPr>
            <p:ph type="ctrTitle"/>
          </p:nvPr>
        </p:nvSpPr>
        <p:spPr>
          <a:xfrm>
            <a:off x="1419288" y="1399207"/>
            <a:ext cx="8993579" cy="491319"/>
          </a:xfrm>
        </p:spPr>
        <p:txBody>
          <a:bodyPr>
            <a:normAutofit fontScale="90000"/>
          </a:bodyPr>
          <a:lstStyle/>
          <a:p>
            <a:pPr lvl="0">
              <a:spcBef>
                <a:spcPts val="1000"/>
              </a:spcBef>
            </a:pPr>
            <a:br>
              <a:rPr lang="fr-FR" sz="2400" b="1" dirty="0">
                <a:solidFill>
                  <a:srgbClr val="0066FF"/>
                </a:solidFill>
                <a:ea typeface="+mn-ea"/>
                <a:cs typeface="+mn-cs"/>
              </a:rPr>
            </a:br>
            <a:br>
              <a:rPr lang="fr-FR" sz="2400" b="1" dirty="0">
                <a:solidFill>
                  <a:srgbClr val="0066FF"/>
                </a:solidFill>
                <a:ea typeface="+mn-ea"/>
                <a:cs typeface="+mn-cs"/>
              </a:rPr>
            </a:br>
            <a:br>
              <a:rPr lang="fr-FR" sz="2400" b="1" dirty="0">
                <a:solidFill>
                  <a:srgbClr val="0066FF"/>
                </a:solidFill>
                <a:ea typeface="+mn-ea"/>
                <a:cs typeface="+mn-cs"/>
              </a:rPr>
            </a:br>
            <a:r>
              <a:rPr lang="fr-FR" sz="2400" b="1" dirty="0">
                <a:solidFill>
                  <a:srgbClr val="0066FF"/>
                </a:solidFill>
                <a:ea typeface="+mn-ea"/>
                <a:cs typeface="+mn-cs"/>
              </a:rPr>
              <a:t>Progress report on the REDD+ process (1)</a:t>
            </a:r>
          </a:p>
        </p:txBody>
      </p:sp>
      <p:sp>
        <p:nvSpPr>
          <p:cNvPr id="4" name="Footer Placeholder 3"/>
          <p:cNvSpPr>
            <a:spLocks noGrp="1"/>
          </p:cNvSpPr>
          <p:nvPr>
            <p:ph type="ftr" sz="quarter" idx="11"/>
          </p:nvPr>
        </p:nvSpPr>
        <p:spPr>
          <a:xfrm>
            <a:off x="2514600" y="5700156"/>
            <a:ext cx="7620000" cy="929244"/>
          </a:xfrm>
        </p:spPr>
        <p:txBody>
          <a:bodyPr/>
          <a:lstStyle/>
          <a:p>
            <a:endParaRPr lang="en-US" sz="1400" dirty="0"/>
          </a:p>
          <a:p>
            <a:pPr>
              <a:defRPr/>
            </a:pPr>
            <a:r>
              <a:rPr lang="en-GB" sz="1050" b="1" dirty="0"/>
              <a:t>Africa Regional South-South Knowledge Exchange on REDD+ Safeguards and Safeguards Information Systems </a:t>
            </a:r>
            <a:endParaRPr lang="en-GB" sz="1050" dirty="0"/>
          </a:p>
          <a:p>
            <a:pPr>
              <a:defRPr/>
            </a:pPr>
            <a:r>
              <a:rPr lang="en-US" sz="1050" dirty="0"/>
              <a:t>Accra.  12 – 13 June 2018</a:t>
            </a:r>
          </a:p>
          <a:p>
            <a:pPr algn="ctr"/>
            <a:endParaRPr lang="en-US" sz="1800" dirty="0"/>
          </a:p>
        </p:txBody>
      </p:sp>
      <p:pic>
        <p:nvPicPr>
          <p:cNvPr id="5" name="Picture 3">
            <a:extLst>
              <a:ext uri="{FF2B5EF4-FFF2-40B4-BE49-F238E27FC236}">
                <a16:creationId xmlns:a16="http://schemas.microsoft.com/office/drawing/2014/main" id="{5C2C145F-7A33-4484-8DAC-9F65F11405A2}"/>
              </a:ext>
            </a:extLst>
          </p:cNvPr>
          <p:cNvPicPr>
            <a:picLocks noChangeAspect="1" noChangeArrowheads="1"/>
          </p:cNvPicPr>
          <p:nvPr/>
        </p:nvPicPr>
        <p:blipFill>
          <a:blip r:embed="rId3"/>
          <a:srcRect/>
          <a:stretch>
            <a:fillRect/>
          </a:stretch>
        </p:blipFill>
        <p:spPr bwMode="auto">
          <a:xfrm>
            <a:off x="273132" y="145539"/>
            <a:ext cx="1264909" cy="1106795"/>
          </a:xfrm>
          <a:prstGeom prst="rect">
            <a:avLst/>
          </a:prstGeom>
          <a:noFill/>
          <a:ln w="9525">
            <a:noFill/>
            <a:round/>
            <a:headEnd/>
            <a:tailEnd/>
          </a:ln>
        </p:spPr>
      </p:pic>
      <p:pic>
        <p:nvPicPr>
          <p:cNvPr id="7" name="Image 6" descr="G:\Logo REDD+ (5).jpg">
            <a:extLst>
              <a:ext uri="{FF2B5EF4-FFF2-40B4-BE49-F238E27FC236}">
                <a16:creationId xmlns:a16="http://schemas.microsoft.com/office/drawing/2014/main" id="{15DA21FA-7155-4FD0-B79D-5648AB2FF350}"/>
              </a:ext>
            </a:extLst>
          </p:cNvPr>
          <p:cNvPicPr>
            <a:picLocks noChangeAspect="1" noChangeArrowheads="1"/>
          </p:cNvPicPr>
          <p:nvPr/>
        </p:nvPicPr>
        <p:blipFill>
          <a:blip r:embed="rId4"/>
          <a:srcRect/>
          <a:stretch>
            <a:fillRect/>
          </a:stretch>
        </p:blipFill>
        <p:spPr bwMode="auto">
          <a:xfrm>
            <a:off x="10763497" y="563850"/>
            <a:ext cx="1185862" cy="839788"/>
          </a:xfrm>
          <a:prstGeom prst="rect">
            <a:avLst/>
          </a:prstGeom>
          <a:noFill/>
          <a:ln w="9525">
            <a:noFill/>
            <a:miter lim="800000"/>
            <a:headEnd/>
            <a:tailEnd/>
          </a:ln>
        </p:spPr>
      </p:pic>
      <p:sp>
        <p:nvSpPr>
          <p:cNvPr id="8" name="Titre 1">
            <a:extLst>
              <a:ext uri="{FF2B5EF4-FFF2-40B4-BE49-F238E27FC236}">
                <a16:creationId xmlns:a16="http://schemas.microsoft.com/office/drawing/2014/main" id="{813A9191-AEA4-44DC-9B8A-59B910BD68F1}"/>
              </a:ext>
            </a:extLst>
          </p:cNvPr>
          <p:cNvSpPr>
            <a:spLocks noGrp="1"/>
          </p:cNvSpPr>
          <p:nvPr/>
        </p:nvSpPr>
        <p:spPr bwMode="auto">
          <a:xfrm>
            <a:off x="2648198" y="698936"/>
            <a:ext cx="7303324" cy="771608"/>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Aft>
                <a:spcPts val="0"/>
              </a:spcAft>
              <a:defRPr/>
            </a:pPr>
            <a:r>
              <a:rPr lang="en-GB" b="1">
                <a:effectLst>
                  <a:outerShdw blurRad="38100" dist="38100" dir="2700000" algn="tl">
                    <a:srgbClr val="C0C0C0"/>
                  </a:outerShdw>
                </a:effectLst>
                <a:latin typeface="Cambria" panose="02040503050406030204" pitchFamily="18" charset="0"/>
              </a:rPr>
              <a:t>Republic of Congo</a:t>
            </a:r>
            <a:br>
              <a:rPr lang="en-GB" b="1">
                <a:effectLst>
                  <a:outerShdw blurRad="38100" dist="38100" dir="2700000" algn="tl">
                    <a:srgbClr val="C0C0C0"/>
                  </a:outerShdw>
                </a:effectLst>
                <a:latin typeface="Cambria" panose="02040503050406030204" pitchFamily="18" charset="0"/>
              </a:rPr>
            </a:br>
            <a:r>
              <a:rPr lang="en-GB" b="1">
                <a:effectLst>
                  <a:outerShdw blurRad="38100" dist="38100" dir="2700000" algn="tl">
                    <a:srgbClr val="C0C0C0"/>
                  </a:outerShdw>
                </a:effectLst>
                <a:latin typeface="Cambria" panose="02040503050406030204" pitchFamily="18" charset="0"/>
              </a:rPr>
              <a:t>Ministry of  Forest Economics, National REDD Coordination</a:t>
            </a:r>
            <a:br>
              <a:rPr lang="en-GB" sz="1800">
                <a:latin typeface="Cambria" panose="02040503050406030204" pitchFamily="18" charset="0"/>
              </a:rPr>
            </a:br>
            <a:endParaRPr lang="en-GB" sz="1800">
              <a:latin typeface="Cambria" panose="02040503050406030204" pitchFamily="18" charset="0"/>
            </a:endParaRPr>
          </a:p>
        </p:txBody>
      </p:sp>
    </p:spTree>
    <p:extLst>
      <p:ext uri="{BB962C8B-B14F-4D97-AF65-F5344CB8AC3E}">
        <p14:creationId xmlns:p14="http://schemas.microsoft.com/office/powerpoint/2010/main" val="368968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24000" y="1638794"/>
            <a:ext cx="9144000" cy="3619005"/>
          </a:xfrm>
        </p:spPr>
        <p:txBody>
          <a:bodyPr>
            <a:normAutofit fontScale="85000" lnSpcReduction="20000"/>
          </a:bodyPr>
          <a:lstStyle/>
          <a:p>
            <a:endParaRPr lang="fr-FR" sz="1000" dirty="0"/>
          </a:p>
          <a:p>
            <a:pPr algn="l"/>
            <a:r>
              <a:rPr lang="fr-FR" sz="2800" b="1" dirty="0">
                <a:latin typeface="Arial" panose="020B0604020202020204" pitchFamily="34" charset="0"/>
                <a:cs typeface="Arial" panose="020B0604020202020204" pitchFamily="34" charset="0"/>
              </a:rPr>
              <a:t>Implementation of other tools (FCPF, ONU-REDD, etc.):</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Grievance and redress mechanism at national level (being prepared)</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National REDD Registry (being prepared)</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Communication plan prepared (EFI)</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Environmental and social safeguards in connection with the operational policies of the World Bank (Environmental and Social management framework, as well as other instruments)</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Strategic Environmental and Social Assessment (SESA)</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Environmental and social safeguards in connection with the Cancun safeguards</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Benefit sharing mechanism (ongoing)</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p:txBody>
      </p:sp>
      <p:sp>
        <p:nvSpPr>
          <p:cNvPr id="4" name="Footer Placeholder 3"/>
          <p:cNvSpPr>
            <a:spLocks noGrp="1"/>
          </p:cNvSpPr>
          <p:nvPr>
            <p:ph type="ftr" sz="quarter" idx="11"/>
          </p:nvPr>
        </p:nvSpPr>
        <p:spPr>
          <a:xfrm>
            <a:off x="2514600" y="5486400"/>
            <a:ext cx="7620000" cy="1143000"/>
          </a:xfrm>
        </p:spPr>
        <p:txBody>
          <a:bodyPr/>
          <a:lstStyle/>
          <a:p>
            <a:endParaRPr lang="en-US" sz="1400" dirty="0"/>
          </a:p>
          <a:p>
            <a:pPr>
              <a:defRPr/>
            </a:pPr>
            <a:r>
              <a:rPr lang="en-GB" sz="1100" b="1" dirty="0"/>
              <a:t>Africa Regional South-South Knowledge Exchange on REDD+ Safeguards and Safeguards Information Systems </a:t>
            </a:r>
            <a:endParaRPr lang="en-GB" sz="1100" dirty="0"/>
          </a:p>
          <a:p>
            <a:pPr>
              <a:defRPr/>
            </a:pPr>
            <a:r>
              <a:rPr lang="en-US" sz="1100" dirty="0"/>
              <a:t>Accra.  12 – 13 June 2018</a:t>
            </a:r>
          </a:p>
          <a:p>
            <a:pPr algn="ctr"/>
            <a:endParaRPr lang="en-US" sz="18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556" y="589159"/>
            <a:ext cx="1182688" cy="84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882" y="64872"/>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2363190" y="389791"/>
            <a:ext cx="7077694" cy="646331"/>
          </a:xfrm>
          <a:prstGeom prst="rect">
            <a:avLst/>
          </a:prstGeom>
        </p:spPr>
        <p:txBody>
          <a:bodyPr wrap="square">
            <a:spAutoFit/>
          </a:bodyPr>
          <a:lstStyle/>
          <a:p>
            <a:pPr algn="ctr"/>
            <a:r>
              <a:rPr lang="fr-FR" b="1" dirty="0" err="1">
                <a:effectLst>
                  <a:outerShdw blurRad="38100" dist="38100" dir="2700000" algn="tl">
                    <a:srgbClr val="C0C0C0"/>
                  </a:outerShdw>
                </a:effectLst>
                <a:latin typeface="Cambria" panose="02040503050406030204" pitchFamily="18" charset="0"/>
              </a:rPr>
              <a:t>Republic</a:t>
            </a:r>
            <a:r>
              <a:rPr lang="fr-FR" b="1" dirty="0">
                <a:effectLst>
                  <a:outerShdw blurRad="38100" dist="38100" dir="2700000" algn="tl">
                    <a:srgbClr val="C0C0C0"/>
                  </a:outerShdw>
                </a:effectLst>
                <a:latin typeface="Cambria" panose="02040503050406030204" pitchFamily="18" charset="0"/>
              </a:rPr>
              <a:t> of Congo</a:t>
            </a:r>
            <a:br>
              <a:rPr lang="fr-FR" b="1" dirty="0">
                <a:effectLst>
                  <a:outerShdw blurRad="38100" dist="38100" dir="2700000" algn="tl">
                    <a:srgbClr val="C0C0C0"/>
                  </a:outerShdw>
                </a:effectLst>
                <a:latin typeface="Cambria" panose="02040503050406030204" pitchFamily="18" charset="0"/>
              </a:rPr>
            </a:br>
            <a:r>
              <a:rPr lang="fr-FR" b="1" dirty="0">
                <a:effectLst>
                  <a:outerShdw blurRad="38100" dist="38100" dir="2700000" algn="tl">
                    <a:srgbClr val="C0C0C0"/>
                  </a:outerShdw>
                </a:effectLst>
                <a:latin typeface="Cambria" panose="02040503050406030204" pitchFamily="18" charset="0"/>
              </a:rPr>
              <a:t>Ministry of  Forest </a:t>
            </a:r>
            <a:r>
              <a:rPr lang="fr-FR" b="1" dirty="0" err="1">
                <a:effectLst>
                  <a:outerShdw blurRad="38100" dist="38100" dir="2700000" algn="tl">
                    <a:srgbClr val="C0C0C0"/>
                  </a:outerShdw>
                </a:effectLst>
                <a:latin typeface="Cambria" panose="02040503050406030204" pitchFamily="18" charset="0"/>
              </a:rPr>
              <a:t>Economics</a:t>
            </a:r>
            <a:r>
              <a:rPr lang="fr-FR" b="1" dirty="0">
                <a:effectLst>
                  <a:outerShdw blurRad="38100" dist="38100" dir="2700000" algn="tl">
                    <a:srgbClr val="C0C0C0"/>
                  </a:outerShdw>
                </a:effectLst>
                <a:latin typeface="Cambria" panose="02040503050406030204" pitchFamily="18" charset="0"/>
              </a:rPr>
              <a:t>, National REDD Coordination</a:t>
            </a:r>
            <a:endParaRPr lang="fr-FR" dirty="0"/>
          </a:p>
        </p:txBody>
      </p:sp>
      <p:sp>
        <p:nvSpPr>
          <p:cNvPr id="9" name="Title 2">
            <a:extLst>
              <a:ext uri="{FF2B5EF4-FFF2-40B4-BE49-F238E27FC236}">
                <a16:creationId xmlns:a16="http://schemas.microsoft.com/office/drawing/2014/main" id="{13A45B7C-A28A-4FED-9DE5-EDB4B6B0180C}"/>
              </a:ext>
            </a:extLst>
          </p:cNvPr>
          <p:cNvSpPr>
            <a:spLocks noGrp="1"/>
          </p:cNvSpPr>
          <p:nvPr>
            <p:ph type="ctrTitle"/>
          </p:nvPr>
        </p:nvSpPr>
        <p:spPr>
          <a:xfrm>
            <a:off x="1419288" y="1184874"/>
            <a:ext cx="8993579" cy="491319"/>
          </a:xfrm>
        </p:spPr>
        <p:txBody>
          <a:bodyPr>
            <a:normAutofit fontScale="90000"/>
          </a:bodyPr>
          <a:lstStyle/>
          <a:p>
            <a:pPr lvl="0">
              <a:spcBef>
                <a:spcPts val="1000"/>
              </a:spcBef>
            </a:pPr>
            <a:br>
              <a:rPr lang="fr-FR" sz="2400" b="1" dirty="0">
                <a:solidFill>
                  <a:srgbClr val="0066FF"/>
                </a:solidFill>
                <a:ea typeface="+mn-ea"/>
                <a:cs typeface="+mn-cs"/>
              </a:rPr>
            </a:br>
            <a:br>
              <a:rPr lang="fr-FR" sz="2400" b="1" dirty="0">
                <a:solidFill>
                  <a:srgbClr val="0066FF"/>
                </a:solidFill>
                <a:ea typeface="+mn-ea"/>
                <a:cs typeface="+mn-cs"/>
              </a:rPr>
            </a:br>
            <a:br>
              <a:rPr lang="fr-FR" sz="2400" b="1" dirty="0">
                <a:solidFill>
                  <a:srgbClr val="0066FF"/>
                </a:solidFill>
                <a:ea typeface="+mn-ea"/>
                <a:cs typeface="+mn-cs"/>
              </a:rPr>
            </a:br>
            <a:r>
              <a:rPr lang="fr-FR" sz="2400" b="1" dirty="0">
                <a:solidFill>
                  <a:srgbClr val="0066FF"/>
                </a:solidFill>
                <a:ea typeface="+mn-ea"/>
                <a:cs typeface="+mn-cs"/>
              </a:rPr>
              <a:t>Progress report on the REDD+ process (2)</a:t>
            </a:r>
          </a:p>
        </p:txBody>
      </p:sp>
    </p:spTree>
    <p:extLst>
      <p:ext uri="{BB962C8B-B14F-4D97-AF65-F5344CB8AC3E}">
        <p14:creationId xmlns:p14="http://schemas.microsoft.com/office/powerpoint/2010/main" val="366966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15906" y="2036072"/>
            <a:ext cx="9972261" cy="4317227"/>
          </a:xfrm>
        </p:spPr>
        <p:txBody>
          <a:bodyPr>
            <a:normAutofit fontScale="25000" lnSpcReduction="20000"/>
          </a:bodyPr>
          <a:lstStyle/>
          <a:p>
            <a:pPr algn="l"/>
            <a:endParaRPr lang="en-GB" dirty="0"/>
          </a:p>
          <a:p>
            <a:pPr marL="800100" lvl="1" indent="-342900" algn="just">
              <a:buFont typeface="Arial" charset="0"/>
              <a:buChar char="•"/>
            </a:pPr>
            <a:r>
              <a:rPr lang="en-GB" sz="7200" dirty="0">
                <a:latin typeface="Arial" panose="020B0604020202020204" pitchFamily="34" charset="0"/>
                <a:cs typeface="Arial" panose="020B0604020202020204" pitchFamily="34" charset="0"/>
              </a:rPr>
              <a:t>Establishment of a multi-stakeholder panel (made up of representatives from key ministries for REDD+, civil society and the network of indigenous people, resource-persons) and capacity building of members through technical support from UNEP; Interpretation of the Cancun safeguards based on national circumstances</a:t>
            </a:r>
          </a:p>
          <a:p>
            <a:pPr marL="1371600" lvl="2" indent="-457200" algn="just">
              <a:buFont typeface="Wingdings" panose="05000000000000000000" pitchFamily="2" charset="2"/>
              <a:buChar char="ü"/>
            </a:pPr>
            <a:r>
              <a:rPr lang="en-GB" sz="7200" dirty="0">
                <a:latin typeface="Arial" panose="020B0604020202020204" pitchFamily="34" charset="0"/>
                <a:cs typeface="Arial" panose="020B0604020202020204" pitchFamily="34" charset="0"/>
              </a:rPr>
              <a:t>Situation analysis at national level</a:t>
            </a:r>
          </a:p>
          <a:p>
            <a:pPr marL="1371600" lvl="2" indent="-457200" algn="just">
              <a:buFont typeface="Wingdings" panose="05000000000000000000" pitchFamily="2" charset="2"/>
              <a:buChar char="ü"/>
            </a:pPr>
            <a:r>
              <a:rPr lang="en-GB" sz="7200" dirty="0">
                <a:latin typeface="Arial" panose="020B0604020202020204" pitchFamily="34" charset="0"/>
                <a:cs typeface="Arial" panose="020B0604020202020204" pitchFamily="34" charset="0"/>
              </a:rPr>
              <a:t>Development of Principles, Criteria, Indicators and Verifiers of the REDD+/environmental and social safeguards based on the Cancun safeguards</a:t>
            </a:r>
          </a:p>
          <a:p>
            <a:pPr marL="800100" lvl="1" indent="-342900" algn="just">
              <a:buFont typeface="Arial" charset="0"/>
              <a:buChar char="•"/>
            </a:pPr>
            <a:r>
              <a:rPr lang="en-GB" sz="7200" dirty="0">
                <a:latin typeface="Arial" panose="020B0604020202020204" pitchFamily="34" charset="0"/>
                <a:cs typeface="Arial" panose="020B0604020202020204" pitchFamily="34" charset="0"/>
              </a:rPr>
              <a:t>Held stakeholder consultations in in 12 departments (districts) through workshops grouping stakeholders into thematic groups related to the principles, </a:t>
            </a:r>
          </a:p>
          <a:p>
            <a:pPr marL="800100" lvl="1" indent="-342900" algn="just">
              <a:buFont typeface="Arial" charset="0"/>
              <a:buChar char="•"/>
            </a:pPr>
            <a:r>
              <a:rPr lang="en-GB" sz="7200" dirty="0">
                <a:latin typeface="Arial" panose="020B0604020202020204" pitchFamily="34" charset="0"/>
                <a:cs typeface="Arial" panose="020B0604020202020204" pitchFamily="34" charset="0"/>
              </a:rPr>
              <a:t>Assessment of policies, laws and regulations (review of existing PLR documents at the national level, analysis of strengths and weaknesses, review of the major laws)</a:t>
            </a:r>
          </a:p>
          <a:p>
            <a:pPr lvl="1" algn="just"/>
            <a:endParaRPr lang="en-GB" sz="7200" dirty="0">
              <a:latin typeface="Arial" panose="020B0604020202020204" pitchFamily="34" charset="0"/>
              <a:cs typeface="Arial" panose="020B0604020202020204" pitchFamily="34" charset="0"/>
            </a:endParaRPr>
          </a:p>
          <a:p>
            <a:pPr marL="800100" lvl="1" indent="-342900" algn="just">
              <a:buFont typeface="Arial" charset="0"/>
              <a:buChar char="•"/>
            </a:pPr>
            <a:endParaRPr lang="en-GB" sz="7200" dirty="0">
              <a:latin typeface="Arial" panose="020B0604020202020204" pitchFamily="34" charset="0"/>
              <a:cs typeface="Arial" panose="020B0604020202020204" pitchFamily="34" charset="0"/>
            </a:endParaRPr>
          </a:p>
          <a:p>
            <a:pPr lvl="1" algn="just"/>
            <a:endParaRPr lang="en-GB" sz="4300" dirty="0">
              <a:latin typeface="Arial" panose="020B0604020202020204" pitchFamily="34" charset="0"/>
              <a:cs typeface="Arial" panose="020B0604020202020204" pitchFamily="34" charset="0"/>
            </a:endParaRPr>
          </a:p>
          <a:p>
            <a:pPr marL="800100" lvl="1" indent="-342900" algn="just">
              <a:buFont typeface="Arial" charset="0"/>
              <a:buChar char="•"/>
            </a:pPr>
            <a:endParaRPr lang="en-GB" sz="4300" dirty="0">
              <a:latin typeface="Arial" panose="020B0604020202020204" pitchFamily="34" charset="0"/>
              <a:cs typeface="Arial" panose="020B0604020202020204" pitchFamily="34" charset="0"/>
            </a:endParaRPr>
          </a:p>
          <a:p>
            <a:pPr lvl="0">
              <a:lnSpc>
                <a:spcPct val="100000"/>
              </a:lnSpc>
              <a:spcBef>
                <a:spcPts val="0"/>
              </a:spcBef>
            </a:pPr>
            <a:endParaRPr lang="en-GB" sz="2000" b="1" dirty="0"/>
          </a:p>
          <a:p>
            <a:pPr lvl="0">
              <a:lnSpc>
                <a:spcPct val="100000"/>
              </a:lnSpc>
              <a:spcBef>
                <a:spcPts val="0"/>
              </a:spcBef>
            </a:pPr>
            <a:endParaRPr lang="en-GB" sz="2000" b="1" dirty="0">
              <a:solidFill>
                <a:prstClr val="black">
                  <a:tint val="75000"/>
                </a:prstClr>
              </a:solidFill>
            </a:endParaRPr>
          </a:p>
          <a:p>
            <a:pPr lvl="0">
              <a:lnSpc>
                <a:spcPct val="100000"/>
              </a:lnSpc>
              <a:spcBef>
                <a:spcPts val="0"/>
              </a:spcBef>
            </a:pPr>
            <a:endParaRPr lang="en-GB" sz="2000" b="1" dirty="0">
              <a:solidFill>
                <a:prstClr val="black">
                  <a:tint val="75000"/>
                </a:prstClr>
              </a:solidFill>
            </a:endParaRPr>
          </a:p>
          <a:p>
            <a:pPr lvl="0">
              <a:lnSpc>
                <a:spcPct val="100000"/>
              </a:lnSpc>
              <a:spcBef>
                <a:spcPts val="0"/>
              </a:spcBef>
            </a:pPr>
            <a:endParaRPr lang="en-GB" sz="2000" b="1" dirty="0">
              <a:solidFill>
                <a:prstClr val="black">
                  <a:tint val="75000"/>
                </a:prstClr>
              </a:solidFill>
            </a:endParaRPr>
          </a:p>
          <a:p>
            <a:pPr lvl="0">
              <a:lnSpc>
                <a:spcPct val="100000"/>
              </a:lnSpc>
              <a:spcBef>
                <a:spcPts val="0"/>
              </a:spcBef>
            </a:pPr>
            <a:endParaRPr lang="en-GB" sz="2000" b="1" dirty="0">
              <a:solidFill>
                <a:prstClr val="black">
                  <a:tint val="75000"/>
                </a:prstClr>
              </a:solidFill>
            </a:endParaRPr>
          </a:p>
          <a:p>
            <a:pPr lvl="0">
              <a:lnSpc>
                <a:spcPct val="100000"/>
              </a:lnSpc>
              <a:spcBef>
                <a:spcPts val="0"/>
              </a:spcBef>
            </a:pPr>
            <a:endParaRPr lang="en-GB" sz="2000" b="1" dirty="0">
              <a:solidFill>
                <a:prstClr val="black">
                  <a:tint val="75000"/>
                </a:prstClr>
              </a:solidFill>
            </a:endParaRPr>
          </a:p>
          <a:p>
            <a:pPr lvl="0">
              <a:lnSpc>
                <a:spcPct val="100000"/>
              </a:lnSpc>
              <a:spcBef>
                <a:spcPts val="0"/>
              </a:spcBef>
            </a:pPr>
            <a:r>
              <a:rPr lang="en-GB" sz="2000" b="1" dirty="0" err="1">
                <a:solidFill>
                  <a:prstClr val="black">
                    <a:tint val="75000"/>
                  </a:prstClr>
                </a:solidFill>
              </a:rPr>
              <a:t>Echange</a:t>
            </a:r>
            <a:r>
              <a:rPr lang="en-GB" sz="2000" b="1" dirty="0">
                <a:solidFill>
                  <a:prstClr val="black">
                    <a:tint val="75000"/>
                  </a:prstClr>
                </a:solidFill>
              </a:rPr>
              <a:t> de </a:t>
            </a:r>
            <a:r>
              <a:rPr lang="en-GB" sz="2000" b="1" dirty="0" err="1">
                <a:solidFill>
                  <a:prstClr val="black">
                    <a:tint val="75000"/>
                  </a:prstClr>
                </a:solidFill>
              </a:rPr>
              <a:t>connaissances</a:t>
            </a:r>
            <a:r>
              <a:rPr lang="en-GB" sz="2000" b="1" dirty="0">
                <a:solidFill>
                  <a:prstClr val="black">
                    <a:tint val="75000"/>
                  </a:prstClr>
                </a:solidFill>
              </a:rPr>
              <a:t> </a:t>
            </a:r>
            <a:r>
              <a:rPr lang="en-GB" sz="2000" b="1" dirty="0" err="1">
                <a:solidFill>
                  <a:prstClr val="black">
                    <a:tint val="75000"/>
                  </a:prstClr>
                </a:solidFill>
              </a:rPr>
              <a:t>régional</a:t>
            </a:r>
            <a:r>
              <a:rPr lang="en-GB" sz="2000" b="1" dirty="0">
                <a:solidFill>
                  <a:prstClr val="black">
                    <a:tint val="75000"/>
                  </a:prstClr>
                </a:solidFill>
              </a:rPr>
              <a:t> Sud-Sud sur les </a:t>
            </a:r>
            <a:r>
              <a:rPr lang="en-GB" sz="2000" b="1" dirty="0" err="1">
                <a:solidFill>
                  <a:prstClr val="black">
                    <a:tint val="75000"/>
                  </a:prstClr>
                </a:solidFill>
              </a:rPr>
              <a:t>Sauvegardes</a:t>
            </a:r>
            <a:r>
              <a:rPr lang="en-GB" sz="2000" b="1" dirty="0">
                <a:solidFill>
                  <a:prstClr val="black">
                    <a:tint val="75000"/>
                  </a:prstClr>
                </a:solidFill>
              </a:rPr>
              <a:t> REDD+ et les </a:t>
            </a:r>
            <a:r>
              <a:rPr lang="en-GB" sz="2000" b="1" dirty="0" err="1">
                <a:solidFill>
                  <a:prstClr val="black">
                    <a:tint val="75000"/>
                  </a:prstClr>
                </a:solidFill>
              </a:rPr>
              <a:t>Systèmes</a:t>
            </a:r>
            <a:r>
              <a:rPr lang="en-GB" sz="2000" b="1" dirty="0">
                <a:solidFill>
                  <a:prstClr val="black">
                    <a:tint val="75000"/>
                  </a:prstClr>
                </a:solidFill>
              </a:rPr>
              <a:t> </a:t>
            </a:r>
            <a:r>
              <a:rPr lang="en-GB" sz="2000" b="1" dirty="0" err="1">
                <a:solidFill>
                  <a:prstClr val="black">
                    <a:tint val="75000"/>
                  </a:prstClr>
                </a:solidFill>
              </a:rPr>
              <a:t>d’Information</a:t>
            </a:r>
            <a:r>
              <a:rPr lang="en-GB" sz="2000" b="1" dirty="0">
                <a:solidFill>
                  <a:prstClr val="black">
                    <a:tint val="75000"/>
                  </a:prstClr>
                </a:solidFill>
              </a:rPr>
              <a:t> sur les </a:t>
            </a:r>
            <a:r>
              <a:rPr lang="en-GB" sz="2000" b="1" dirty="0" err="1">
                <a:solidFill>
                  <a:prstClr val="black">
                    <a:tint val="75000"/>
                  </a:prstClr>
                </a:solidFill>
              </a:rPr>
              <a:t>Sauvegardes</a:t>
            </a:r>
            <a:r>
              <a:rPr lang="en-GB" sz="2000" b="1" dirty="0">
                <a:solidFill>
                  <a:prstClr val="black">
                    <a:tint val="75000"/>
                  </a:prstClr>
                </a:solidFill>
              </a:rPr>
              <a:t> </a:t>
            </a:r>
            <a:r>
              <a:rPr lang="en-GB" sz="2000" b="1" dirty="0" err="1">
                <a:solidFill>
                  <a:prstClr val="black">
                    <a:tint val="75000"/>
                  </a:prstClr>
                </a:solidFill>
              </a:rPr>
              <a:t>en</a:t>
            </a:r>
            <a:r>
              <a:rPr lang="en-GB" sz="2000" b="1" dirty="0">
                <a:solidFill>
                  <a:prstClr val="black">
                    <a:tint val="75000"/>
                  </a:prstClr>
                </a:solidFill>
              </a:rPr>
              <a:t> </a:t>
            </a:r>
            <a:r>
              <a:rPr lang="en-GB" sz="2000" b="1" dirty="0" err="1">
                <a:solidFill>
                  <a:prstClr val="black">
                    <a:tint val="75000"/>
                  </a:prstClr>
                </a:solidFill>
              </a:rPr>
              <a:t>Afrique</a:t>
            </a:r>
            <a:r>
              <a:rPr lang="en-GB" sz="2000" b="1" dirty="0">
                <a:solidFill>
                  <a:prstClr val="black">
                    <a:tint val="75000"/>
                  </a:prstClr>
                </a:solidFill>
              </a:rPr>
              <a:t> </a:t>
            </a:r>
          </a:p>
          <a:p>
            <a:pPr lvl="0">
              <a:lnSpc>
                <a:spcPct val="100000"/>
              </a:lnSpc>
              <a:spcBef>
                <a:spcPts val="0"/>
              </a:spcBef>
            </a:pPr>
            <a:r>
              <a:rPr lang="en-GB" sz="2000" dirty="0">
                <a:solidFill>
                  <a:prstClr val="black">
                    <a:tint val="75000"/>
                  </a:prstClr>
                </a:solidFill>
              </a:rPr>
              <a:t>Accra.  12 – 13 </a:t>
            </a:r>
            <a:r>
              <a:rPr lang="en-GB" sz="2000" dirty="0" err="1">
                <a:solidFill>
                  <a:prstClr val="black">
                    <a:tint val="75000"/>
                  </a:prstClr>
                </a:solidFill>
              </a:rPr>
              <a:t>Juin</a:t>
            </a:r>
            <a:r>
              <a:rPr lang="en-GB" sz="2000" dirty="0">
                <a:solidFill>
                  <a:prstClr val="black">
                    <a:tint val="75000"/>
                  </a:prstClr>
                </a:solidFill>
              </a:rPr>
              <a:t> 2018</a:t>
            </a:r>
          </a:p>
          <a:p>
            <a:pPr marL="800100" lvl="1" indent="-342900" algn="l">
              <a:buFont typeface="Arial" charset="0"/>
              <a:buChar char="•"/>
            </a:pPr>
            <a:endParaRPr lang="en-GB" sz="5100" dirty="0"/>
          </a:p>
          <a:p>
            <a:pPr marL="800100" lvl="1" indent="-342900" algn="l">
              <a:buFont typeface="Arial" charset="0"/>
              <a:buChar char="•"/>
            </a:pPr>
            <a:endParaRPr lang="en-GB" sz="2600" dirty="0"/>
          </a:p>
          <a:p>
            <a:pPr marL="800100" lvl="1" indent="-342900" algn="l">
              <a:buFont typeface="Arial" charset="0"/>
              <a:buChar char="•"/>
            </a:pPr>
            <a:endParaRPr lang="en-GB" dirty="0"/>
          </a:p>
          <a:p>
            <a:pPr marL="800100" lvl="1" indent="-342900" algn="l">
              <a:buFont typeface="Arial" charset="0"/>
              <a:buChar char="•"/>
            </a:pPr>
            <a:endParaRPr lang="en-GB" dirty="0"/>
          </a:p>
          <a:p>
            <a:pPr marL="800100" lvl="1" indent="-342900" algn="l">
              <a:buFont typeface="Arial" charset="0"/>
              <a:buChar char="•"/>
            </a:pPr>
            <a:endParaRPr lang="en-GB" dirty="0"/>
          </a:p>
        </p:txBody>
      </p:sp>
      <p:sp>
        <p:nvSpPr>
          <p:cNvPr id="3" name="Title 2"/>
          <p:cNvSpPr>
            <a:spLocks noGrp="1"/>
          </p:cNvSpPr>
          <p:nvPr>
            <p:ph type="ctrTitle"/>
          </p:nvPr>
        </p:nvSpPr>
        <p:spPr>
          <a:xfrm>
            <a:off x="2595200" y="1313121"/>
            <a:ext cx="7481455" cy="722951"/>
          </a:xfrm>
        </p:spPr>
        <p:txBody>
          <a:bodyPr>
            <a:normAutofit/>
          </a:bodyPr>
          <a:lstStyle/>
          <a:p>
            <a:r>
              <a:rPr lang="en-GB" sz="2400" b="1" dirty="0">
                <a:solidFill>
                  <a:srgbClr val="0066FF"/>
                </a:solidFill>
                <a:latin typeface="Arial" panose="020B0604020202020204" pitchFamily="34" charset="0"/>
                <a:cs typeface="Arial" panose="020B0604020202020204" pitchFamily="34" charset="0"/>
              </a:rPr>
              <a:t>Process: what we did</a:t>
            </a:r>
            <a:endParaRPr lang="en-GB" sz="1200" b="1" dirty="0">
              <a:solidFill>
                <a:srgbClr val="0066FF"/>
              </a:solidFill>
              <a:latin typeface="Arial" panose="020B0604020202020204" pitchFamily="34" charset="0"/>
              <a:cs typeface="Arial" panose="020B0604020202020204"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384" y="434542"/>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76655" y="534390"/>
            <a:ext cx="1442409" cy="1003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363190" y="389791"/>
            <a:ext cx="7077694" cy="646331"/>
          </a:xfrm>
          <a:prstGeom prst="rect">
            <a:avLst/>
          </a:prstGeom>
        </p:spPr>
        <p:txBody>
          <a:bodyPr wrap="square">
            <a:spAutoFit/>
          </a:bodyPr>
          <a:lstStyle/>
          <a:p>
            <a:pPr algn="ctr"/>
            <a:r>
              <a:rPr lang="en-GB" b="1">
                <a:effectLst>
                  <a:outerShdw blurRad="38100" dist="38100" dir="2700000" algn="tl">
                    <a:srgbClr val="C0C0C0"/>
                  </a:outerShdw>
                </a:effectLst>
                <a:latin typeface="Cambria" panose="02040503050406030204" pitchFamily="18" charset="0"/>
              </a:rPr>
              <a:t>Republic of Congo</a:t>
            </a:r>
            <a:br>
              <a:rPr lang="en-GB" b="1">
                <a:effectLst>
                  <a:outerShdw blurRad="38100" dist="38100" dir="2700000" algn="tl">
                    <a:srgbClr val="C0C0C0"/>
                  </a:outerShdw>
                </a:effectLst>
                <a:latin typeface="Cambria" panose="02040503050406030204" pitchFamily="18" charset="0"/>
              </a:rPr>
            </a:br>
            <a:r>
              <a:rPr lang="en-GB" b="1">
                <a:effectLst>
                  <a:outerShdw blurRad="38100" dist="38100" dir="2700000" algn="tl">
                    <a:srgbClr val="C0C0C0"/>
                  </a:outerShdw>
                </a:effectLst>
                <a:latin typeface="Cambria" panose="02040503050406030204" pitchFamily="18" charset="0"/>
              </a:rPr>
              <a:t>Ministry of  Forest Economics, National REDD Coordination</a:t>
            </a:r>
            <a:endParaRPr lang="en-GB"/>
          </a:p>
        </p:txBody>
      </p:sp>
    </p:spTree>
    <p:extLst>
      <p:ext uri="{BB962C8B-B14F-4D97-AF65-F5344CB8AC3E}">
        <p14:creationId xmlns:p14="http://schemas.microsoft.com/office/powerpoint/2010/main" val="174966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24000" y="3769896"/>
            <a:ext cx="9144000" cy="1331494"/>
          </a:xfrm>
        </p:spPr>
        <p:txBody>
          <a:bodyPr>
            <a:normAutofit/>
          </a:bodyPr>
          <a:lstStyle/>
          <a:p>
            <a:endParaRPr lang="en-US" dirty="0"/>
          </a:p>
          <a:p>
            <a:endParaRPr lang="en-US" dirty="0"/>
          </a:p>
        </p:txBody>
      </p:sp>
      <p:sp>
        <p:nvSpPr>
          <p:cNvPr id="3" name="Title 2"/>
          <p:cNvSpPr>
            <a:spLocks noGrp="1"/>
          </p:cNvSpPr>
          <p:nvPr>
            <p:ph type="ctrTitle"/>
          </p:nvPr>
        </p:nvSpPr>
        <p:spPr>
          <a:xfrm>
            <a:off x="-83473131" y="1267326"/>
            <a:ext cx="178897631" cy="930442"/>
          </a:xfrm>
        </p:spPr>
        <p:txBody>
          <a:bodyPr>
            <a:normAutofit fontScale="90000"/>
          </a:bodyPr>
          <a:lstStyle/>
          <a:p>
            <a:r>
              <a:rPr lang="fr-FR" dirty="0"/>
              <a:t> </a:t>
            </a:r>
            <a:br>
              <a:rPr lang="fr-FR" dirty="0"/>
            </a:br>
            <a:br>
              <a:rPr lang="fr-FR" dirty="0"/>
            </a:b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26052" y="214470"/>
            <a:ext cx="1182688" cy="903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884" y="0"/>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363190" y="389791"/>
            <a:ext cx="7077694" cy="646331"/>
          </a:xfrm>
          <a:prstGeom prst="rect">
            <a:avLst/>
          </a:prstGeom>
        </p:spPr>
        <p:txBody>
          <a:bodyPr wrap="square">
            <a:spAutoFit/>
          </a:bodyPr>
          <a:lstStyle/>
          <a:p>
            <a:pPr algn="ctr"/>
            <a:r>
              <a:rPr lang="en-GB" b="1" dirty="0">
                <a:effectLst>
                  <a:outerShdw blurRad="38100" dist="38100" dir="2700000" algn="tl">
                    <a:srgbClr val="C0C0C0"/>
                  </a:outerShdw>
                </a:effectLst>
                <a:latin typeface="Cambria" panose="02040503050406030204" pitchFamily="18" charset="0"/>
              </a:rPr>
              <a:t>Republic of Congo</a:t>
            </a:r>
            <a:br>
              <a:rPr lang="en-GB" b="1" dirty="0">
                <a:effectLst>
                  <a:outerShdw blurRad="38100" dist="38100" dir="2700000" algn="tl">
                    <a:srgbClr val="C0C0C0"/>
                  </a:outerShdw>
                </a:effectLst>
                <a:latin typeface="Cambria" panose="02040503050406030204" pitchFamily="18" charset="0"/>
              </a:rPr>
            </a:br>
            <a:r>
              <a:rPr lang="en-GB" b="1" dirty="0">
                <a:effectLst>
                  <a:outerShdw blurRad="38100" dist="38100" dir="2700000" algn="tl">
                    <a:srgbClr val="C0C0C0"/>
                  </a:outerShdw>
                </a:effectLst>
                <a:latin typeface="Cambria" panose="02040503050406030204" pitchFamily="18" charset="0"/>
              </a:rPr>
              <a:t>Ministry of  Forest Economics, National REDD Coordination</a:t>
            </a:r>
            <a:endParaRPr lang="en-GB" dirty="0"/>
          </a:p>
        </p:txBody>
      </p:sp>
      <p:sp>
        <p:nvSpPr>
          <p:cNvPr id="8" name="Title 2"/>
          <p:cNvSpPr txBox="1">
            <a:spLocks/>
          </p:cNvSpPr>
          <p:nvPr/>
        </p:nvSpPr>
        <p:spPr>
          <a:xfrm>
            <a:off x="1579154" y="1036122"/>
            <a:ext cx="9579430" cy="49131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70000"/>
              </a:lnSpc>
              <a:spcBef>
                <a:spcPts val="1000"/>
              </a:spcBef>
            </a:pPr>
            <a:r>
              <a:rPr lang="en-GB" sz="2200" b="1">
                <a:solidFill>
                  <a:srgbClr val="0066FF"/>
                </a:solidFill>
                <a:ea typeface="+mn-ea"/>
                <a:cs typeface="+mn-cs"/>
              </a:rPr>
              <a:t>Identifying, assessing and strengthening legal and institutional frameworks</a:t>
            </a:r>
          </a:p>
        </p:txBody>
      </p:sp>
      <p:graphicFrame>
        <p:nvGraphicFramePr>
          <p:cNvPr id="4" name="Table 3">
            <a:extLst>
              <a:ext uri="{FF2B5EF4-FFF2-40B4-BE49-F238E27FC236}">
                <a16:creationId xmlns:a16="http://schemas.microsoft.com/office/drawing/2014/main" id="{99F1CBCB-AD55-4163-86D5-F3EBCF85D443}"/>
              </a:ext>
            </a:extLst>
          </p:cNvPr>
          <p:cNvGraphicFramePr>
            <a:graphicFrameLocks noGrp="1"/>
          </p:cNvGraphicFramePr>
          <p:nvPr>
            <p:extLst>
              <p:ext uri="{D42A27DB-BD31-4B8C-83A1-F6EECF244321}">
                <p14:modId xmlns:p14="http://schemas.microsoft.com/office/powerpoint/2010/main" val="1866873814"/>
              </p:ext>
            </p:extLst>
          </p:nvPr>
        </p:nvGraphicFramePr>
        <p:xfrm>
          <a:off x="360072" y="1489553"/>
          <a:ext cx="11471856" cy="5545342"/>
        </p:xfrm>
        <a:graphic>
          <a:graphicData uri="http://schemas.openxmlformats.org/drawingml/2006/table">
            <a:tbl>
              <a:tblPr firstRow="1" bandRow="1"/>
              <a:tblGrid>
                <a:gridCol w="3475972">
                  <a:extLst>
                    <a:ext uri="{9D8B030D-6E8A-4147-A177-3AD203B41FA5}">
                      <a16:colId xmlns:a16="http://schemas.microsoft.com/office/drawing/2014/main" val="3481791254"/>
                    </a:ext>
                  </a:extLst>
                </a:gridCol>
                <a:gridCol w="2592640">
                  <a:extLst>
                    <a:ext uri="{9D8B030D-6E8A-4147-A177-3AD203B41FA5}">
                      <a16:colId xmlns:a16="http://schemas.microsoft.com/office/drawing/2014/main" val="2055139122"/>
                    </a:ext>
                  </a:extLst>
                </a:gridCol>
                <a:gridCol w="3021687">
                  <a:extLst>
                    <a:ext uri="{9D8B030D-6E8A-4147-A177-3AD203B41FA5}">
                      <a16:colId xmlns:a16="http://schemas.microsoft.com/office/drawing/2014/main" val="2807842945"/>
                    </a:ext>
                  </a:extLst>
                </a:gridCol>
                <a:gridCol w="2381557">
                  <a:extLst>
                    <a:ext uri="{9D8B030D-6E8A-4147-A177-3AD203B41FA5}">
                      <a16:colId xmlns:a16="http://schemas.microsoft.com/office/drawing/2014/main" val="2669252202"/>
                    </a:ext>
                  </a:extLst>
                </a:gridCol>
              </a:tblGrid>
              <a:tr h="650950">
                <a:tc gridSpan="4">
                  <a:txBody>
                    <a:bodyPr/>
                    <a:lstStyle/>
                    <a:p>
                      <a:pPr marL="0" marR="0">
                        <a:lnSpc>
                          <a:spcPct val="107000"/>
                        </a:lnSpc>
                        <a:spcBef>
                          <a:spcPts val="0"/>
                        </a:spcBef>
                        <a:spcAft>
                          <a:spcPts val="0"/>
                        </a:spcAft>
                      </a:pPr>
                      <a:r>
                        <a:rPr lang="en-GB" sz="1800" b="1" noProof="0">
                          <a:solidFill>
                            <a:schemeClr val="bg1"/>
                          </a:solidFill>
                          <a:effectLst/>
                          <a:latin typeface="Arial" panose="020B0604020202020204" pitchFamily="34" charset="0"/>
                          <a:ea typeface="Calibri" panose="020F0502020204030204" pitchFamily="34" charset="0"/>
                          <a:cs typeface="Arial" panose="020B0604020202020204" pitchFamily="34" charset="0"/>
                        </a:rPr>
                        <a:t>Cancun safeguard  c) Respect for the knowledge and rights of indigenous peoples and members of local communities, by taking into account relevant international obligations, national circumstances and laws, and noting that the United Nations General Assembly has adopted the United Nations Declaration on the Rights of Indigenous Peoples;</a:t>
                      </a:r>
                      <a:endParaRPr lang="en-GB" sz="1800" noProof="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472C4"/>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68318320"/>
                  </a:ext>
                </a:extLst>
              </a:tr>
              <a:tr h="431148">
                <a:tc gridSpan="4">
                  <a:txBody>
                    <a:bodyPr/>
                    <a:lstStyle/>
                    <a:p>
                      <a:pPr marL="0" marR="0">
                        <a:lnSpc>
                          <a:spcPct val="107000"/>
                        </a:lnSpc>
                        <a:spcBef>
                          <a:spcPts val="0"/>
                        </a:spcBef>
                        <a:spcAft>
                          <a:spcPts val="0"/>
                        </a:spcAft>
                      </a:pPr>
                      <a:r>
                        <a:rPr lang="en-GB" sz="1600" b="1" noProof="0">
                          <a:effectLst/>
                          <a:latin typeface="Arial" panose="020B0604020202020204" pitchFamily="34" charset="0"/>
                          <a:ea typeface="Calibri" panose="020F0502020204030204" pitchFamily="34" charset="0"/>
                          <a:cs typeface="Arial" panose="020B0604020202020204" pitchFamily="34" charset="0"/>
                        </a:rPr>
                        <a:t>Principle 2 – Respect and protect the rights of stakeholders, in keeping with international obligations.</a:t>
                      </a:r>
                      <a:endParaRPr lang="en-GB" sz="1600" noProof="0">
                        <a:effectLst/>
                        <a:latin typeface="Arial" panose="020B0604020202020204" pitchFamily="34" charset="0"/>
                        <a:ea typeface="Calibri" panose="020F0502020204030204" pitchFamily="34" charset="0"/>
                        <a:cs typeface="Arial" panose="020B0604020202020204" pitchFamily="34" charset="0"/>
                      </a:endParaRP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43026104"/>
                  </a:ext>
                </a:extLst>
              </a:tr>
              <a:tr h="346609">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Criteria</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PLRs</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Weaknesses</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Action taken</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377697522"/>
                  </a:ext>
                </a:extLst>
              </a:tr>
              <a:tr h="1355038">
                <a:tc rowSpan="2">
                  <a:txBody>
                    <a:bodyPr/>
                    <a:lstStyle/>
                    <a:p>
                      <a:pPr marL="0" marR="0">
                        <a:lnSpc>
                          <a:spcPct val="107000"/>
                        </a:lnSpc>
                        <a:spcBef>
                          <a:spcPts val="0"/>
                        </a:spcBef>
                        <a:spcAft>
                          <a:spcPts val="0"/>
                        </a:spcAft>
                      </a:pPr>
                      <a:r>
                        <a:rPr lang="en-GB" sz="1600" b="1" noProof="0">
                          <a:effectLst/>
                          <a:latin typeface="Arial" panose="020B0604020202020204" pitchFamily="34" charset="0"/>
                          <a:ea typeface="Calibri" panose="020F0502020204030204" pitchFamily="34" charset="0"/>
                          <a:cs typeface="Arial" panose="020B0604020202020204" pitchFamily="34" charset="0"/>
                        </a:rPr>
                        <a:t>Criterion 2.3: Obtain free, prior and informed consent from local communities and autochthonous peoples for all activities affecting the right to land and resources </a:t>
                      </a:r>
                      <a:endParaRPr lang="en-GB" sz="1600" noProof="0">
                        <a:effectLst/>
                        <a:latin typeface="Arial" panose="020B0604020202020204" pitchFamily="34" charset="0"/>
                        <a:ea typeface="Calibri" panose="020F0502020204030204" pitchFamily="34" charset="0"/>
                        <a:cs typeface="Arial" panose="020B0604020202020204" pitchFamily="34" charset="0"/>
                      </a:endParaRP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Law n° 5 – 2011 of 25 February 2005 on promoting and protecting the rights of autochthonous peoples, Art 3, 19.</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Absence of implementing legislation for the Law on the promotion and protection of the rights of the autochthonous populations,</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Drafting of implementing legislation for Law n° 5 – 2011 of 25 February 2005 on promoting and protecting the rights of autochthonous peoples</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6458639"/>
                  </a:ext>
                </a:extLst>
              </a:tr>
              <a:tr h="1567593">
                <a:tc vMerge="1">
                  <a:txBody>
                    <a:bodyPr/>
                    <a:lstStyle/>
                    <a:p>
                      <a:endParaRPr lang="en-US"/>
                    </a:p>
                  </a:txBody>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Decree 2013-280 of 25 June 2013 establishing, assigning and organizing the Management and Community Development Committee, art … paragraph  4.</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a:lnSpc>
                          <a:spcPct val="107000"/>
                        </a:lnSpc>
                        <a:spcBef>
                          <a:spcPts val="0"/>
                        </a:spcBef>
                        <a:spcAft>
                          <a:spcPts val="0"/>
                        </a:spcAft>
                      </a:pPr>
                      <a:r>
                        <a:rPr lang="en-GB" sz="1600" noProof="0">
                          <a:effectLst/>
                          <a:latin typeface="Arial" panose="020B0604020202020204" pitchFamily="34" charset="0"/>
                          <a:ea typeface="Calibri" panose="020F0502020204030204" pitchFamily="34" charset="0"/>
                          <a:cs typeface="Arial" panose="020B0604020202020204" pitchFamily="34" charset="0"/>
                        </a:rPr>
                        <a:t>Non-operational and non-existent community management and community development committees in certain departments</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342900" marR="0" lvl="0" indent="-342900">
                        <a:lnSpc>
                          <a:spcPct val="107000"/>
                        </a:lnSpc>
                        <a:spcBef>
                          <a:spcPts val="0"/>
                        </a:spcBef>
                        <a:spcAft>
                          <a:spcPts val="0"/>
                        </a:spcAft>
                        <a:buFont typeface="Arial" panose="020B0604020202020204" pitchFamily="34" charset="0"/>
                        <a:buChar char="•"/>
                        <a:tabLst>
                          <a:tab pos="457200" algn="l"/>
                        </a:tabLst>
                      </a:pPr>
                      <a:r>
                        <a:rPr lang="en-GB" sz="1600" noProof="0" dirty="0">
                          <a:effectLst/>
                          <a:latin typeface="Arial" panose="020B0604020202020204" pitchFamily="34" charset="0"/>
                          <a:ea typeface="Calibri" panose="020F0502020204030204" pitchFamily="34" charset="0"/>
                          <a:cs typeface="Arial" panose="020B0604020202020204" pitchFamily="34" charset="0"/>
                        </a:rPr>
                        <a:t>Operationalising the Management and Community Development Committee </a:t>
                      </a:r>
                    </a:p>
                  </a:txBody>
                  <a:tcPr marL="86954" marR="86954" marT="43477" marB="43477">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326088198"/>
                  </a:ext>
                </a:extLst>
              </a:tr>
            </a:tbl>
          </a:graphicData>
        </a:graphic>
      </p:graphicFrame>
    </p:spTree>
    <p:extLst>
      <p:ext uri="{BB962C8B-B14F-4D97-AF65-F5344CB8AC3E}">
        <p14:creationId xmlns:p14="http://schemas.microsoft.com/office/powerpoint/2010/main" val="167272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72330" y="1626919"/>
            <a:ext cx="10741645" cy="4339166"/>
          </a:xfrm>
        </p:spPr>
        <p:txBody>
          <a:bodyPr>
            <a:normAutofit fontScale="77500" lnSpcReduction="20000"/>
          </a:bodyPr>
          <a:lstStyle/>
          <a:p>
            <a:pPr algn="l"/>
            <a:endParaRPr lang="en-GB" dirty="0"/>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r>
              <a:rPr lang="en-GB" sz="2400" dirty="0">
                <a:latin typeface="Arial" panose="020B0604020202020204" pitchFamily="34" charset="0"/>
                <a:cs typeface="Arial" panose="020B0604020202020204" pitchFamily="34" charset="0"/>
              </a:rPr>
              <a:t>Consultation on PLRs in parallel with consultations on principle, criteria, indicators and verifiers (PCIV-REDD+), through workshops convening stakeholders in thematic groups as per the principles</a:t>
            </a: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r>
              <a:rPr lang="en-GB" sz="2400" dirty="0">
                <a:latin typeface="Arial" panose="020B0604020202020204" pitchFamily="34" charset="0"/>
                <a:cs typeface="Arial" panose="020B0604020202020204" pitchFamily="34" charset="0"/>
              </a:rPr>
              <a:t>Stakeholders involved represented: representatives from REDD+ management bodies, representatives from sectoral Ministries (Agriculture, Land use planning, Mining, Environment, Forestry, Social Affairs, etc) from academia, civil society, autochthonous  peoples, local authorities, etc.)</a:t>
            </a: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endParaRPr lang="en-GB" sz="2400" dirty="0"/>
          </a:p>
          <a:p>
            <a:pPr marL="800100" lvl="1" indent="-342900" algn="l">
              <a:buFont typeface="Arial" charset="0"/>
              <a:buChar char="•"/>
            </a:pPr>
            <a:endParaRPr lang="en-GB" dirty="0"/>
          </a:p>
          <a:p>
            <a:pPr marL="800100" lvl="1" indent="-342900" algn="l">
              <a:buFont typeface="Arial" charset="0"/>
              <a:buChar char="•"/>
            </a:pPr>
            <a:endParaRPr lang="en-GB" dirty="0"/>
          </a:p>
          <a:p>
            <a:pPr>
              <a:defRPr/>
            </a:pPr>
            <a:r>
              <a:rPr lang="en-GB" sz="1000" b="1" dirty="0"/>
              <a:t>Africa Regional South-South Knowledge Exchange on REDD+ Safeguards and Safeguards Information Systems </a:t>
            </a:r>
            <a:endParaRPr lang="en-GB" sz="1000" dirty="0"/>
          </a:p>
          <a:p>
            <a:pPr>
              <a:defRPr/>
            </a:pPr>
            <a:r>
              <a:rPr lang="en-GB" sz="1000" dirty="0"/>
              <a:t>Accra.  12 – 13 June 2018</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300" y="394854"/>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1288" y="468640"/>
            <a:ext cx="1182688"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363190" y="389791"/>
            <a:ext cx="7077694" cy="646331"/>
          </a:xfrm>
          <a:prstGeom prst="rect">
            <a:avLst/>
          </a:prstGeom>
        </p:spPr>
        <p:txBody>
          <a:bodyPr wrap="square">
            <a:spAutoFit/>
          </a:bodyPr>
          <a:lstStyle/>
          <a:p>
            <a:pPr algn="ctr"/>
            <a:r>
              <a:rPr lang="en-GB" b="1">
                <a:effectLst>
                  <a:outerShdw blurRad="38100" dist="38100" dir="2700000" algn="tl">
                    <a:srgbClr val="C0C0C0"/>
                  </a:outerShdw>
                </a:effectLst>
                <a:latin typeface="Cambria" panose="02040503050406030204" pitchFamily="18" charset="0"/>
              </a:rPr>
              <a:t>Republic of Congo</a:t>
            </a:r>
            <a:br>
              <a:rPr lang="en-GB" b="1">
                <a:effectLst>
                  <a:outerShdw blurRad="38100" dist="38100" dir="2700000" algn="tl">
                    <a:srgbClr val="C0C0C0"/>
                  </a:outerShdw>
                </a:effectLst>
                <a:latin typeface="Cambria" panose="02040503050406030204" pitchFamily="18" charset="0"/>
              </a:rPr>
            </a:br>
            <a:r>
              <a:rPr lang="en-GB" b="1">
                <a:effectLst>
                  <a:outerShdw blurRad="38100" dist="38100" dir="2700000" algn="tl">
                    <a:srgbClr val="C0C0C0"/>
                  </a:outerShdw>
                </a:effectLst>
                <a:latin typeface="Cambria" panose="02040503050406030204" pitchFamily="18" charset="0"/>
              </a:rPr>
              <a:t>Ministry of  Forest Economics, National REDD Coordination</a:t>
            </a:r>
            <a:endParaRPr lang="en-GB"/>
          </a:p>
        </p:txBody>
      </p:sp>
      <p:sp>
        <p:nvSpPr>
          <p:cNvPr id="9" name="Title 2">
            <a:extLst>
              <a:ext uri="{FF2B5EF4-FFF2-40B4-BE49-F238E27FC236}">
                <a16:creationId xmlns:a16="http://schemas.microsoft.com/office/drawing/2014/main" id="{186D3A64-B659-4391-8312-93E6816A274A}"/>
              </a:ext>
            </a:extLst>
          </p:cNvPr>
          <p:cNvSpPr>
            <a:spLocks noGrp="1"/>
          </p:cNvSpPr>
          <p:nvPr>
            <p:ph type="ctrTitle"/>
          </p:nvPr>
        </p:nvSpPr>
        <p:spPr>
          <a:xfrm>
            <a:off x="2595200" y="1313121"/>
            <a:ext cx="7481455" cy="722951"/>
          </a:xfrm>
        </p:spPr>
        <p:txBody>
          <a:bodyPr>
            <a:normAutofit/>
          </a:bodyPr>
          <a:lstStyle/>
          <a:p>
            <a:r>
              <a:rPr lang="en-GB" sz="2400" b="1" dirty="0">
                <a:solidFill>
                  <a:srgbClr val="0066FF"/>
                </a:solidFill>
                <a:latin typeface="Arial" panose="020B0604020202020204" pitchFamily="34" charset="0"/>
                <a:cs typeface="Arial" panose="020B0604020202020204" pitchFamily="34" charset="0"/>
              </a:rPr>
              <a:t>Process: what we did</a:t>
            </a:r>
            <a:endParaRPr lang="en-GB" sz="1200" b="1" dirty="0">
              <a:solidFill>
                <a:srgbClr val="0066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1991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49182" y="1588480"/>
            <a:ext cx="10106940" cy="4254180"/>
          </a:xfrm>
        </p:spPr>
        <p:txBody>
          <a:bodyPr>
            <a:normAutofit fontScale="70000" lnSpcReduction="20000"/>
          </a:bodyPr>
          <a:lstStyle/>
          <a:p>
            <a:pPr marL="342900" indent="-342900" algn="just">
              <a:buFont typeface="Arial" charset="0"/>
              <a:buChar char="•"/>
            </a:pPr>
            <a:endParaRPr lang="en-GB" sz="2800" u="sng" dirty="0"/>
          </a:p>
          <a:p>
            <a:pPr marL="342900" indent="-342900" algn="just">
              <a:buFont typeface="Arial" charset="0"/>
              <a:buChar char="•"/>
            </a:pPr>
            <a:endParaRPr lang="en-GB" sz="2800" u="sng" dirty="0"/>
          </a:p>
          <a:p>
            <a:pPr marL="342900" indent="-342900" algn="just">
              <a:buFont typeface="Arial" charset="0"/>
              <a:buChar char="•"/>
            </a:pPr>
            <a:r>
              <a:rPr lang="en-GB" sz="2800" b="1" u="sng" dirty="0">
                <a:latin typeface="Arial" panose="020B0604020202020204" pitchFamily="34" charset="0"/>
                <a:cs typeface="Arial" panose="020B0604020202020204" pitchFamily="34" charset="0"/>
              </a:rPr>
              <a:t>Opportunities</a:t>
            </a:r>
            <a:r>
              <a:rPr lang="en-GB" sz="2800" b="1"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a:t>
            </a:r>
          </a:p>
          <a:p>
            <a:pPr marL="800100" lvl="1" indent="-342900" algn="just">
              <a:buFont typeface="Arial" charset="0"/>
              <a:buChar char="•"/>
            </a:pPr>
            <a:r>
              <a:rPr lang="en-GB" sz="2400" dirty="0">
                <a:latin typeface="Arial" panose="020B0604020202020204" pitchFamily="34" charset="0"/>
                <a:cs typeface="Arial" panose="020B0604020202020204" pitchFamily="34" charset="0"/>
              </a:rPr>
              <a:t>PLR assessment enabled us to achieve several objectives among which:  </a:t>
            </a:r>
          </a:p>
          <a:p>
            <a:pPr marL="1257300" lvl="2" indent="-342900" algn="just">
              <a:buFont typeface="Wingdings" panose="05000000000000000000" pitchFamily="2" charset="2"/>
              <a:buChar char="ü"/>
            </a:pPr>
            <a:r>
              <a:rPr lang="en-GB" sz="2200" dirty="0">
                <a:latin typeface="Arial" panose="020B0604020202020204" pitchFamily="34" charset="0"/>
                <a:cs typeface="Arial" panose="020B0604020202020204" pitchFamily="34" charset="0"/>
              </a:rPr>
              <a:t>Stakeholder capacity building;</a:t>
            </a:r>
          </a:p>
          <a:p>
            <a:pPr marL="1257300" lvl="2" indent="-342900" algn="just">
              <a:buFont typeface="Wingdings" panose="05000000000000000000" pitchFamily="2" charset="2"/>
              <a:buChar char="ü"/>
            </a:pPr>
            <a:r>
              <a:rPr lang="en-GB" sz="2200" dirty="0">
                <a:latin typeface="Arial" panose="020B0604020202020204" pitchFamily="34" charset="0"/>
                <a:cs typeface="Arial" panose="020B0604020202020204" pitchFamily="34" charset="0"/>
              </a:rPr>
              <a:t>Awareness raising among various actors;  </a:t>
            </a:r>
          </a:p>
          <a:p>
            <a:pPr marL="1257300" lvl="2" indent="-342900" algn="just">
              <a:buFont typeface="Wingdings" panose="05000000000000000000" pitchFamily="2" charset="2"/>
              <a:buChar char="ü"/>
            </a:pPr>
            <a:r>
              <a:rPr lang="en-GB" sz="2200" dirty="0">
                <a:latin typeface="Arial" panose="020B0604020202020204" pitchFamily="34" charset="0"/>
                <a:cs typeface="Arial" panose="020B0604020202020204" pitchFamily="34" charset="0"/>
              </a:rPr>
              <a:t>Stakeholder involvement and engagement</a:t>
            </a: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r>
              <a:rPr lang="en-GB" sz="2400" dirty="0">
                <a:latin typeface="Arial" panose="020B0604020202020204" pitchFamily="34" charset="0"/>
                <a:cs typeface="Arial" panose="020B0604020202020204" pitchFamily="34" charset="0"/>
              </a:rPr>
              <a:t>Risk assessment fell within the Strategic Environmental and Social Assessment Framework,</a:t>
            </a: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r>
              <a:rPr lang="en-GB" sz="2400" dirty="0">
                <a:latin typeface="Arial" panose="020B0604020202020204" pitchFamily="34" charset="0"/>
                <a:cs typeface="Arial" panose="020B0604020202020204" pitchFamily="34" charset="0"/>
              </a:rPr>
              <a:t>Funds allocated to respond to a number of requirements (FCPF or UNREDD/UNFCCC) enabled us to respond to other requirements such as the design of the Safeguard Information system and benefit sharing mechanism.</a:t>
            </a:r>
          </a:p>
          <a:p>
            <a:pPr marL="800100" lvl="1" indent="-342900" algn="l">
              <a:buFont typeface="Arial" charset="0"/>
              <a:buChar char="•"/>
            </a:pPr>
            <a:endParaRPr lang="en-GB" dirty="0"/>
          </a:p>
          <a:p>
            <a:pPr marL="800100" lvl="1" indent="-342900" algn="l">
              <a:buFont typeface="Arial" charset="0"/>
              <a:buChar char="•"/>
            </a:pPr>
            <a:endParaRPr lang="en-GB" dirty="0"/>
          </a:p>
          <a:p>
            <a:pPr>
              <a:defRPr/>
            </a:pPr>
            <a:r>
              <a:rPr lang="en-GB" sz="1400" b="1" dirty="0"/>
              <a:t>Africa Regional South-South Knowledge Exchange on REDD+ Safeguards and Safeguards Information Systems </a:t>
            </a:r>
            <a:endParaRPr lang="en-GB" sz="1400" dirty="0"/>
          </a:p>
          <a:p>
            <a:pPr>
              <a:defRPr/>
            </a:pPr>
            <a:r>
              <a:rPr lang="en-GB" sz="1400" dirty="0"/>
              <a:t>Accra.  12 – 13 June 2018</a:t>
            </a:r>
          </a:p>
        </p:txBody>
      </p:sp>
      <p:sp>
        <p:nvSpPr>
          <p:cNvPr id="3" name="Title 2"/>
          <p:cNvSpPr>
            <a:spLocks noGrp="1"/>
          </p:cNvSpPr>
          <p:nvPr>
            <p:ph type="ctrTitle"/>
          </p:nvPr>
        </p:nvSpPr>
        <p:spPr>
          <a:xfrm>
            <a:off x="1555661" y="971274"/>
            <a:ext cx="9005455" cy="940653"/>
          </a:xfrm>
        </p:spPr>
        <p:txBody>
          <a:bodyPr>
            <a:normAutofit/>
          </a:bodyPr>
          <a:lstStyle/>
          <a:p>
            <a:r>
              <a:rPr lang="en-GB" sz="2400" b="1">
                <a:solidFill>
                  <a:srgbClr val="0066FF"/>
                </a:solidFill>
                <a:latin typeface="Arial" panose="020B0604020202020204" pitchFamily="34" charset="0"/>
                <a:cs typeface="Arial" panose="020B0604020202020204" pitchFamily="34" charset="0"/>
              </a:rPr>
              <a:t>Strengths and opportunities: what worked</a:t>
            </a:r>
            <a:endParaRPr lang="en-GB" sz="4800" b="1">
              <a:solidFill>
                <a:srgbClr val="0066FF"/>
              </a:solidFill>
              <a:latin typeface="Arial" panose="020B0604020202020204" pitchFamily="34" charset="0"/>
              <a:cs typeface="Arial" panose="020B0604020202020204"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12779" y="540267"/>
            <a:ext cx="1575460" cy="1002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482" y="540267"/>
            <a:ext cx="1024557"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363190" y="389791"/>
            <a:ext cx="7077694" cy="646331"/>
          </a:xfrm>
          <a:prstGeom prst="rect">
            <a:avLst/>
          </a:prstGeom>
        </p:spPr>
        <p:txBody>
          <a:bodyPr wrap="square">
            <a:spAutoFit/>
          </a:bodyPr>
          <a:lstStyle/>
          <a:p>
            <a:pPr algn="ctr"/>
            <a:r>
              <a:rPr lang="en-GB" b="1" dirty="0">
                <a:effectLst>
                  <a:outerShdw blurRad="38100" dist="38100" dir="2700000" algn="tl">
                    <a:srgbClr val="C0C0C0"/>
                  </a:outerShdw>
                </a:effectLst>
                <a:latin typeface="Cambria" panose="02040503050406030204" pitchFamily="18" charset="0"/>
              </a:rPr>
              <a:t>Republic of Congo</a:t>
            </a:r>
            <a:br>
              <a:rPr lang="en-GB" b="1" dirty="0">
                <a:effectLst>
                  <a:outerShdw blurRad="38100" dist="38100" dir="2700000" algn="tl">
                    <a:srgbClr val="C0C0C0"/>
                  </a:outerShdw>
                </a:effectLst>
                <a:latin typeface="Cambria" panose="02040503050406030204" pitchFamily="18" charset="0"/>
              </a:rPr>
            </a:br>
            <a:r>
              <a:rPr lang="en-GB" b="1" dirty="0">
                <a:effectLst>
                  <a:outerShdw blurRad="38100" dist="38100" dir="2700000" algn="tl">
                    <a:srgbClr val="C0C0C0"/>
                  </a:outerShdw>
                </a:effectLst>
                <a:latin typeface="Cambria" panose="02040503050406030204" pitchFamily="18" charset="0"/>
              </a:rPr>
              <a:t>Ministry of  Forest Economics, National REDD Coordination</a:t>
            </a:r>
            <a:endParaRPr lang="en-GB" dirty="0"/>
          </a:p>
        </p:txBody>
      </p:sp>
    </p:spTree>
    <p:extLst>
      <p:ext uri="{BB962C8B-B14F-4D97-AF65-F5344CB8AC3E}">
        <p14:creationId xmlns:p14="http://schemas.microsoft.com/office/powerpoint/2010/main" val="108789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95739" y="1923803"/>
            <a:ext cx="10167879" cy="4054763"/>
          </a:xfrm>
        </p:spPr>
        <p:txBody>
          <a:bodyPr>
            <a:normAutofit fontScale="62500" lnSpcReduction="20000"/>
          </a:bodyPr>
          <a:lstStyle/>
          <a:p>
            <a:pPr marL="342900" indent="-342900" algn="just">
              <a:buFont typeface="Arial" charset="0"/>
              <a:buChar char="•"/>
            </a:pPr>
            <a:r>
              <a:rPr lang="en-GB" sz="2900" b="1" u="sng">
                <a:solidFill>
                  <a:srgbClr val="0066FF"/>
                </a:solidFill>
                <a:latin typeface="+mj-lt"/>
              </a:rPr>
              <a:t>Challenges faced :</a:t>
            </a:r>
          </a:p>
          <a:p>
            <a:pPr marL="800100" lvl="1" indent="-342900" algn="just">
              <a:buFont typeface="Arial" charset="0"/>
              <a:buChar char="•"/>
            </a:pPr>
            <a:endParaRPr lang="en-GB" sz="2300">
              <a:latin typeface="+mj-lt"/>
            </a:endParaRPr>
          </a:p>
          <a:p>
            <a:pPr marL="800100" lvl="1" indent="-342900" algn="just">
              <a:buFont typeface="Arial" charset="0"/>
              <a:buChar char="•"/>
            </a:pPr>
            <a:r>
              <a:rPr lang="en-GB" sz="3400">
                <a:latin typeface="Arial" panose="020B0604020202020204" pitchFamily="34" charset="0"/>
                <a:cs typeface="Arial" panose="020B0604020202020204" pitchFamily="34" charset="0"/>
              </a:rPr>
              <a:t>Funds allocated to PLR did not allow for financing other relevant studies (risks assessment),</a:t>
            </a:r>
          </a:p>
          <a:p>
            <a:pPr marL="800100" lvl="1" indent="-342900" algn="just">
              <a:buFont typeface="Arial" charset="0"/>
              <a:buChar char="•"/>
            </a:pPr>
            <a:endParaRPr lang="en-GB" sz="3400">
              <a:latin typeface="Arial" panose="020B0604020202020204" pitchFamily="34" charset="0"/>
              <a:cs typeface="Arial" panose="020B0604020202020204" pitchFamily="34" charset="0"/>
            </a:endParaRPr>
          </a:p>
          <a:p>
            <a:pPr marL="800100" lvl="1" indent="-342900" algn="just">
              <a:buFont typeface="Arial" charset="0"/>
              <a:buChar char="•"/>
            </a:pPr>
            <a:r>
              <a:rPr lang="en-GB" sz="3400">
                <a:latin typeface="Arial" panose="020B0604020202020204" pitchFamily="34" charset="0"/>
                <a:cs typeface="Arial" panose="020B0604020202020204" pitchFamily="34" charset="0"/>
              </a:rPr>
              <a:t>Challenges linked to the timing of activites (defined time was relatively insufficient),</a:t>
            </a:r>
          </a:p>
          <a:p>
            <a:pPr marL="800100" lvl="1" indent="-342900" algn="just">
              <a:buFont typeface="Arial" charset="0"/>
              <a:buChar char="•"/>
            </a:pPr>
            <a:endParaRPr lang="en-GB" sz="3400">
              <a:latin typeface="Arial" panose="020B0604020202020204" pitchFamily="34" charset="0"/>
              <a:cs typeface="Arial" panose="020B0604020202020204" pitchFamily="34" charset="0"/>
            </a:endParaRPr>
          </a:p>
          <a:p>
            <a:pPr marL="800100" lvl="1" indent="-342900" algn="just">
              <a:buFont typeface="Arial" charset="0"/>
              <a:buChar char="•"/>
            </a:pPr>
            <a:r>
              <a:rPr lang="en-GB" sz="3400">
                <a:latin typeface="Arial" panose="020B0604020202020204" pitchFamily="34" charset="0"/>
                <a:cs typeface="Arial" panose="020B0604020202020204" pitchFamily="34" charset="0"/>
              </a:rPr>
              <a:t>Stakeholder consultatations suffered from logistical challenges (access to communities inside the departments), problem of insufficient funds to ensure full and effective participation</a:t>
            </a:r>
          </a:p>
          <a:p>
            <a:pPr marL="800100" lvl="1" indent="-342900" algn="just">
              <a:buFont typeface="Arial" charset="0"/>
              <a:buChar char="•"/>
            </a:pPr>
            <a:endParaRPr lang="en-GB" sz="3400">
              <a:latin typeface="Arial" panose="020B0604020202020204" pitchFamily="34" charset="0"/>
              <a:cs typeface="Arial" panose="020B0604020202020204" pitchFamily="34" charset="0"/>
            </a:endParaRPr>
          </a:p>
          <a:p>
            <a:pPr marL="800100" lvl="1" indent="-342900" algn="just">
              <a:buFont typeface="Arial" charset="0"/>
              <a:buChar char="•"/>
            </a:pPr>
            <a:r>
              <a:rPr lang="en-GB" sz="3400">
                <a:latin typeface="Arial" panose="020B0604020202020204" pitchFamily="34" charset="0"/>
                <a:cs typeface="Arial" panose="020B0604020202020204" pitchFamily="34" charset="0"/>
              </a:rPr>
              <a:t>Low owneship capacity of stakeholders consulted on the issue, translated into difficulties in obtaining technical contributions (confusion with the principles of sustainable mangement of existing forests at the national level)</a:t>
            </a:r>
          </a:p>
          <a:p>
            <a:pPr marL="800100" lvl="1" indent="-342900" algn="just">
              <a:buFont typeface="Arial" charset="0"/>
              <a:buChar char="•"/>
            </a:pPr>
            <a:endParaRPr lang="en-GB" sz="3400">
              <a:latin typeface="Arial" panose="020B0604020202020204" pitchFamily="34" charset="0"/>
              <a:cs typeface="Arial" panose="020B0604020202020204" pitchFamily="34" charset="0"/>
            </a:endParaRPr>
          </a:p>
        </p:txBody>
      </p:sp>
      <p:sp>
        <p:nvSpPr>
          <p:cNvPr id="3" name="Title 2"/>
          <p:cNvSpPr>
            <a:spLocks noGrp="1"/>
          </p:cNvSpPr>
          <p:nvPr>
            <p:ph type="ctrTitle"/>
          </p:nvPr>
        </p:nvSpPr>
        <p:spPr>
          <a:xfrm>
            <a:off x="1440873" y="973230"/>
            <a:ext cx="9144000" cy="902718"/>
          </a:xfrm>
        </p:spPr>
        <p:txBody>
          <a:bodyPr>
            <a:noAutofit/>
          </a:bodyPr>
          <a:lstStyle/>
          <a:p>
            <a:r>
              <a:rPr lang="en-GB" sz="2400" b="1">
                <a:solidFill>
                  <a:srgbClr val="0066FF"/>
                </a:solidFill>
                <a:latin typeface="Arial" panose="020B0604020202020204" pitchFamily="34" charset="0"/>
                <a:cs typeface="Arial" panose="020B0604020202020204" pitchFamily="34" charset="0"/>
              </a:rPr>
              <a:t>Weaknesses &amp; Challenges: what did not work</a:t>
            </a:r>
            <a:endParaRPr lang="en-GB" sz="1200" b="1">
              <a:solidFill>
                <a:srgbClr val="0066FF"/>
              </a:solidFill>
              <a:latin typeface="Arial" panose="020B0604020202020204" pitchFamily="34" charset="0"/>
              <a:cs typeface="Arial" panose="020B0604020202020204" pitchFamily="34" charset="0"/>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005" y="484465"/>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85890" y="804458"/>
            <a:ext cx="1579562"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363190" y="389791"/>
            <a:ext cx="7077694" cy="646331"/>
          </a:xfrm>
          <a:prstGeom prst="rect">
            <a:avLst/>
          </a:prstGeom>
        </p:spPr>
        <p:txBody>
          <a:bodyPr wrap="square">
            <a:spAutoFit/>
          </a:bodyPr>
          <a:lstStyle/>
          <a:p>
            <a:pPr algn="ctr"/>
            <a:r>
              <a:rPr lang="en-GB" b="1">
                <a:effectLst>
                  <a:outerShdw blurRad="38100" dist="38100" dir="2700000" algn="tl">
                    <a:srgbClr val="C0C0C0"/>
                  </a:outerShdw>
                </a:effectLst>
                <a:latin typeface="Cambria" panose="02040503050406030204" pitchFamily="18" charset="0"/>
              </a:rPr>
              <a:t>Republic of Congo</a:t>
            </a:r>
            <a:br>
              <a:rPr lang="en-GB" b="1">
                <a:effectLst>
                  <a:outerShdw blurRad="38100" dist="38100" dir="2700000" algn="tl">
                    <a:srgbClr val="C0C0C0"/>
                  </a:outerShdw>
                </a:effectLst>
                <a:latin typeface="Cambria" panose="02040503050406030204" pitchFamily="18" charset="0"/>
              </a:rPr>
            </a:br>
            <a:r>
              <a:rPr lang="en-GB" b="1">
                <a:effectLst>
                  <a:outerShdw blurRad="38100" dist="38100" dir="2700000" algn="tl">
                    <a:srgbClr val="C0C0C0"/>
                  </a:outerShdw>
                </a:effectLst>
                <a:latin typeface="Cambria" panose="02040503050406030204" pitchFamily="18" charset="0"/>
              </a:rPr>
              <a:t>Ministry of  Forest Economics, National REDD Coordination</a:t>
            </a:r>
            <a:endParaRPr lang="en-GB"/>
          </a:p>
        </p:txBody>
      </p:sp>
      <p:sp>
        <p:nvSpPr>
          <p:cNvPr id="7" name="Title 2"/>
          <p:cNvSpPr txBox="1">
            <a:spLocks/>
          </p:cNvSpPr>
          <p:nvPr/>
        </p:nvSpPr>
        <p:spPr>
          <a:xfrm>
            <a:off x="1729189" y="6322950"/>
            <a:ext cx="9144000" cy="9027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nSpc>
                <a:spcPct val="100000"/>
              </a:lnSpc>
              <a:spcBef>
                <a:spcPts val="0"/>
              </a:spcBef>
            </a:pPr>
            <a:r>
              <a:rPr lang="fr-FR" sz="900" b="1" dirty="0">
                <a:solidFill>
                  <a:prstClr val="black">
                    <a:tint val="75000"/>
                  </a:prstClr>
                </a:solidFill>
                <a:latin typeface="Calibri" panose="020F0502020204030204"/>
                <a:ea typeface="+mn-ea"/>
                <a:cs typeface="+mn-cs"/>
              </a:rPr>
              <a:t>Echange de connaissances régional Sud-Sud sur les Sauvegardes REDD+ et les Systèmes d’Information sur les Sauvegardes </a:t>
            </a:r>
          </a:p>
          <a:p>
            <a:pPr lvl="0">
              <a:lnSpc>
                <a:spcPct val="100000"/>
              </a:lnSpc>
              <a:spcBef>
                <a:spcPts val="0"/>
              </a:spcBef>
            </a:pPr>
            <a:r>
              <a:rPr lang="fr-FR" sz="900" b="1" dirty="0">
                <a:solidFill>
                  <a:prstClr val="black">
                    <a:tint val="75000"/>
                  </a:prstClr>
                </a:solidFill>
                <a:latin typeface="Calibri" panose="020F0502020204030204"/>
                <a:ea typeface="+mn-ea"/>
                <a:cs typeface="+mn-cs"/>
              </a:rPr>
              <a:t>en Afrique </a:t>
            </a:r>
            <a:r>
              <a:rPr lang="fr-FR" sz="1100" dirty="0">
                <a:solidFill>
                  <a:prstClr val="black">
                    <a:tint val="75000"/>
                  </a:prstClr>
                </a:solidFill>
                <a:latin typeface="Calibri" panose="020F0502020204030204"/>
                <a:ea typeface="+mn-ea"/>
                <a:cs typeface="+mn-cs"/>
              </a:rPr>
              <a:t>Accra.  12 – 13 Juin 2018</a:t>
            </a:r>
          </a:p>
          <a:p>
            <a:pPr lvl="0">
              <a:lnSpc>
                <a:spcPct val="100000"/>
              </a:lnSpc>
              <a:spcBef>
                <a:spcPts val="0"/>
              </a:spcBef>
            </a:pPr>
            <a:endParaRPr lang="fr-FR" sz="800" b="1" dirty="0">
              <a:solidFill>
                <a:prstClr val="black">
                  <a:tint val="75000"/>
                </a:prstClr>
              </a:solidFill>
              <a:latin typeface="Calibri" panose="020F0502020204030204"/>
              <a:ea typeface="+mn-ea"/>
              <a:cs typeface="+mn-cs"/>
            </a:endParaRPr>
          </a:p>
          <a:p>
            <a:r>
              <a:rPr lang="fr-FR" sz="3200" dirty="0">
                <a:solidFill>
                  <a:srgbClr val="0066FF"/>
                </a:solidFill>
                <a:latin typeface="Arial" panose="020B0604020202020204" pitchFamily="34" charset="0"/>
                <a:cs typeface="Arial" panose="020B0604020202020204" pitchFamily="34" charset="0"/>
              </a:rPr>
              <a:t> </a:t>
            </a:r>
            <a:endParaRPr lang="fr-FR" sz="1600" dirty="0">
              <a:solidFill>
                <a:srgbClr val="0066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1366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02617" y="1900052"/>
            <a:ext cx="10182058" cy="4275731"/>
          </a:xfrm>
        </p:spPr>
        <p:txBody>
          <a:bodyPr>
            <a:normAutofit fontScale="47500" lnSpcReduction="20000"/>
          </a:bodyPr>
          <a:lstStyle/>
          <a:p>
            <a:pPr algn="l"/>
            <a:r>
              <a:rPr lang="en-US" sz="3300" b="1" u="sng" dirty="0">
                <a:solidFill>
                  <a:srgbClr val="0066FF"/>
                </a:solidFill>
                <a:latin typeface="Arial" panose="020B0604020202020204" pitchFamily="34" charset="0"/>
                <a:cs typeface="Arial" panose="020B0604020202020204" pitchFamily="34" charset="0"/>
              </a:rPr>
              <a:t>Lessons learned</a:t>
            </a:r>
            <a:r>
              <a:rPr lang="en-US" sz="3300" dirty="0">
                <a:solidFill>
                  <a:srgbClr val="0066FF"/>
                </a:solidFill>
                <a:latin typeface="Arial" panose="020B0604020202020204" pitchFamily="34" charset="0"/>
                <a:cs typeface="Arial" panose="020B0604020202020204" pitchFamily="34" charset="0"/>
              </a:rPr>
              <a:t>:</a:t>
            </a:r>
          </a:p>
          <a:p>
            <a:pPr marL="800100" lvl="1" indent="-342900" algn="l">
              <a:buFont typeface="Arial" charset="0"/>
              <a:buChar char="•"/>
            </a:pPr>
            <a:endParaRPr lang="en-US" sz="2600" dirty="0">
              <a:latin typeface="+mj-lt"/>
            </a:endParaRPr>
          </a:p>
          <a:p>
            <a:pPr marL="800100" lvl="1" indent="-342900" algn="l">
              <a:buFont typeface="Arial" charset="0"/>
              <a:buChar char="•"/>
            </a:pPr>
            <a:r>
              <a:rPr lang="en-US" sz="3400" dirty="0">
                <a:latin typeface="Arial" panose="020B0604020202020204" pitchFamily="34" charset="0"/>
                <a:cs typeface="Arial" panose="020B0604020202020204" pitchFamily="34" charset="0"/>
              </a:rPr>
              <a:t>Identification of gaps and reforms specifically tailored to respond to REDD+ requirements</a:t>
            </a:r>
            <a:endParaRPr lang="en-US" sz="3800" dirty="0">
              <a:latin typeface="Arial" panose="020B0604020202020204" pitchFamily="34" charset="0"/>
              <a:cs typeface="Arial" panose="020B0604020202020204" pitchFamily="34" charset="0"/>
            </a:endParaRPr>
          </a:p>
          <a:p>
            <a:pPr marL="800100" lvl="1" indent="-342900" algn="just">
              <a:buFont typeface="Arial" charset="0"/>
              <a:buChar char="•"/>
            </a:pPr>
            <a:r>
              <a:rPr lang="en-US" sz="3800" dirty="0">
                <a:latin typeface="Arial" panose="020B0604020202020204" pitchFamily="34" charset="0"/>
                <a:cs typeface="Arial" panose="020B0604020202020204" pitchFamily="34" charset="0"/>
              </a:rPr>
              <a:t>Identification of appropriate institutional arrangements to define and implement the country approach to safeguards</a:t>
            </a:r>
          </a:p>
          <a:p>
            <a:pPr marL="800100" lvl="1" indent="-342900" algn="just">
              <a:buFont typeface="Arial" charset="0"/>
              <a:buChar char="•"/>
            </a:pPr>
            <a:r>
              <a:rPr lang="en-US" sz="3800" dirty="0">
                <a:latin typeface="Arial" panose="020B0604020202020204" pitchFamily="34" charset="0"/>
                <a:cs typeface="Arial" panose="020B0604020202020204" pitchFamily="34" charset="0"/>
              </a:rPr>
              <a:t>Coaching and capacity building of concerned actors</a:t>
            </a:r>
          </a:p>
          <a:p>
            <a:pPr marL="800100" lvl="1" indent="-342900" algn="just">
              <a:buFont typeface="Arial" charset="0"/>
              <a:buChar char="•"/>
            </a:pPr>
            <a:r>
              <a:rPr lang="en-US" sz="3800" dirty="0">
                <a:latin typeface="Arial" panose="020B0604020202020204" pitchFamily="34" charset="0"/>
                <a:cs typeface="Arial" panose="020B0604020202020204" pitchFamily="34" charset="0"/>
              </a:rPr>
              <a:t>The technical panel must be made up of representatives from different sectors to enable response to crosscutting concerns;</a:t>
            </a:r>
          </a:p>
          <a:p>
            <a:pPr marL="800100" lvl="1" indent="-342900" algn="just">
              <a:buFont typeface="Arial" charset="0"/>
              <a:buChar char="•"/>
            </a:pPr>
            <a:r>
              <a:rPr lang="en-US" sz="3800" dirty="0">
                <a:latin typeface="Arial" panose="020B0604020202020204" pitchFamily="34" charset="0"/>
                <a:cs typeface="Arial" panose="020B0604020202020204" pitchFamily="34" charset="0"/>
              </a:rPr>
              <a:t>The PLRs assessment process is complementary to our general safeguard approach</a:t>
            </a:r>
          </a:p>
          <a:p>
            <a:pPr marL="800100" lvl="1" indent="-342900" algn="just">
              <a:buFont typeface="Arial" charset="0"/>
              <a:buChar char="•"/>
            </a:pPr>
            <a:r>
              <a:rPr lang="en-US" sz="3800" dirty="0">
                <a:latin typeface="Arial" panose="020B0604020202020204" pitchFamily="34" charset="0"/>
                <a:cs typeface="Arial" panose="020B0604020202020204" pitchFamily="34" charset="0"/>
              </a:rPr>
              <a:t>Stakeholder ownership and improved participation through technical Panel meetings ,</a:t>
            </a:r>
          </a:p>
          <a:p>
            <a:pPr marL="800100" lvl="1" indent="-342900" algn="just">
              <a:buFont typeface="Arial" charset="0"/>
              <a:buChar char="•"/>
            </a:pPr>
            <a:r>
              <a:rPr lang="en-US" sz="3800" dirty="0">
                <a:latin typeface="Arial" panose="020B0604020202020204" pitchFamily="34" charset="0"/>
                <a:cs typeface="Arial" panose="020B0604020202020204" pitchFamily="34" charset="0"/>
              </a:rPr>
              <a:t>Increased PLR assessment duration could have ensured better planning towards achieving PLR assessment</a:t>
            </a:r>
          </a:p>
          <a:p>
            <a:pPr lvl="1" algn="just"/>
            <a:r>
              <a:rPr lang="en-US" sz="3800" dirty="0">
                <a:latin typeface="Arial" panose="020B0604020202020204" pitchFamily="34" charset="0"/>
                <a:cs typeface="Arial" panose="020B0604020202020204" pitchFamily="34" charset="0"/>
              </a:rPr>
              <a:t>Our safeguards approach (or the results of the country approach to safeguards) will feed our SIS, building on binding indicators that we have defined taking UNFCCC requirements into account.</a:t>
            </a:r>
          </a:p>
          <a:p>
            <a:pPr marL="800100" lvl="1" indent="-342900" algn="l">
              <a:buFont typeface="Arial" charset="0"/>
              <a:buChar char="•"/>
            </a:pPr>
            <a:endParaRPr lang="en-US" sz="2300" dirty="0">
              <a:latin typeface="Arial" panose="020B0604020202020204" pitchFamily="34" charset="0"/>
              <a:cs typeface="Arial" panose="020B0604020202020204" pitchFamily="34" charset="0"/>
            </a:endParaRPr>
          </a:p>
          <a:p>
            <a:pPr marL="800100" lvl="1" indent="-342900" algn="l">
              <a:buFont typeface="Arial" charset="0"/>
              <a:buChar char="•"/>
            </a:pPr>
            <a:endParaRPr lang="en-US" dirty="0"/>
          </a:p>
        </p:txBody>
      </p:sp>
      <p:sp>
        <p:nvSpPr>
          <p:cNvPr id="3" name="Title 2"/>
          <p:cNvSpPr>
            <a:spLocks noGrp="1"/>
          </p:cNvSpPr>
          <p:nvPr>
            <p:ph type="ctrTitle"/>
          </p:nvPr>
        </p:nvSpPr>
        <p:spPr>
          <a:xfrm>
            <a:off x="1163782" y="1032326"/>
            <a:ext cx="9636711" cy="761159"/>
          </a:xfrm>
        </p:spPr>
        <p:txBody>
          <a:bodyPr>
            <a:noAutofit/>
          </a:bodyPr>
          <a:lstStyle/>
          <a:p>
            <a:r>
              <a:rPr lang="en-US" sz="2400" b="1" dirty="0">
                <a:solidFill>
                  <a:srgbClr val="0066FF"/>
                </a:solidFill>
                <a:latin typeface="Arial" panose="020B0604020202020204" pitchFamily="34" charset="0"/>
                <a:cs typeface="Arial" panose="020B0604020202020204" pitchFamily="34" charset="0"/>
              </a:rPr>
              <a:t>Lessons learned: what we can share with others </a:t>
            </a:r>
            <a:endParaRPr lang="en-US" sz="1200" b="1" dirty="0">
              <a:solidFill>
                <a:srgbClr val="0066FF"/>
              </a:solidFill>
              <a:latin typeface="Arial" panose="020B0604020202020204" pitchFamily="34" charset="0"/>
              <a:cs typeface="Arial" panose="020B0604020202020204" pitchFamily="34" charset="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2438" y="463139"/>
            <a:ext cx="1579562" cy="1138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49" y="214848"/>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363190" y="389791"/>
            <a:ext cx="7077694" cy="646331"/>
          </a:xfrm>
          <a:prstGeom prst="rect">
            <a:avLst/>
          </a:prstGeom>
        </p:spPr>
        <p:txBody>
          <a:bodyPr wrap="square">
            <a:spAutoFit/>
          </a:bodyPr>
          <a:lstStyle/>
          <a:p>
            <a:pPr algn="ctr"/>
            <a:r>
              <a:rPr lang="en-US" b="1">
                <a:effectLst>
                  <a:outerShdw blurRad="38100" dist="38100" dir="2700000" algn="tl">
                    <a:srgbClr val="C0C0C0"/>
                  </a:outerShdw>
                </a:effectLst>
                <a:latin typeface="Cambria" panose="02040503050406030204" pitchFamily="18" charset="0"/>
              </a:rPr>
              <a:t>Republic of Congo</a:t>
            </a:r>
            <a:br>
              <a:rPr lang="en-US" b="1">
                <a:effectLst>
                  <a:outerShdw blurRad="38100" dist="38100" dir="2700000" algn="tl">
                    <a:srgbClr val="C0C0C0"/>
                  </a:outerShdw>
                </a:effectLst>
                <a:latin typeface="Cambria" panose="02040503050406030204" pitchFamily="18" charset="0"/>
              </a:rPr>
            </a:br>
            <a:r>
              <a:rPr lang="en-US" b="1">
                <a:effectLst>
                  <a:outerShdw blurRad="38100" dist="38100" dir="2700000" algn="tl">
                    <a:srgbClr val="C0C0C0"/>
                  </a:outerShdw>
                </a:effectLst>
                <a:latin typeface="Cambria" panose="02040503050406030204" pitchFamily="18" charset="0"/>
              </a:rPr>
              <a:t>Ministry of  Forest Economics, National REDD Coordination</a:t>
            </a:r>
            <a:endParaRPr lang="en-US"/>
          </a:p>
        </p:txBody>
      </p:sp>
      <p:sp>
        <p:nvSpPr>
          <p:cNvPr id="4" name="Rectangle 3"/>
          <p:cNvSpPr/>
          <p:nvPr/>
        </p:nvSpPr>
        <p:spPr>
          <a:xfrm>
            <a:off x="1888177" y="6165503"/>
            <a:ext cx="8431480" cy="415498"/>
          </a:xfrm>
          <a:prstGeom prst="rect">
            <a:avLst/>
          </a:prstGeom>
        </p:spPr>
        <p:txBody>
          <a:bodyPr wrap="square">
            <a:spAutoFit/>
          </a:bodyPr>
          <a:lstStyle/>
          <a:p>
            <a:pPr lvl="0" algn="ctr"/>
            <a:r>
              <a:rPr lang="fr-FR" sz="1000" b="1" dirty="0">
                <a:solidFill>
                  <a:prstClr val="black">
                    <a:tint val="75000"/>
                  </a:prstClr>
                </a:solidFill>
              </a:rPr>
              <a:t>Echange de connaissances régional Sud-Sud sur les Sauvegardes REDD+ et les Systèmes d’Information sur les Sauvegardes</a:t>
            </a:r>
          </a:p>
          <a:p>
            <a:pPr lvl="0" algn="ctr"/>
            <a:r>
              <a:rPr lang="fr-FR" sz="1000" b="1" dirty="0">
                <a:solidFill>
                  <a:prstClr val="black">
                    <a:tint val="75000"/>
                  </a:prstClr>
                </a:solidFill>
              </a:rPr>
              <a:t> en Afrique  </a:t>
            </a:r>
            <a:r>
              <a:rPr lang="fr-FR" sz="1000" dirty="0">
                <a:solidFill>
                  <a:prstClr val="black">
                    <a:tint val="75000"/>
                  </a:prstClr>
                </a:solidFill>
              </a:rPr>
              <a:t>Accra.  12 – 13 Juin 2018</a:t>
            </a:r>
          </a:p>
        </p:txBody>
      </p:sp>
    </p:spTree>
    <p:extLst>
      <p:ext uri="{BB962C8B-B14F-4D97-AF65-F5344CB8AC3E}">
        <p14:creationId xmlns:p14="http://schemas.microsoft.com/office/powerpoint/2010/main" val="90430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6728</TotalTime>
  <Words>1308</Words>
  <Application>Microsoft Office PowerPoint</Application>
  <PresentationFormat>Widescreen</PresentationFormat>
  <Paragraphs>158</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Wingdings</vt:lpstr>
      <vt:lpstr>Office Theme</vt:lpstr>
      <vt:lpstr>  </vt:lpstr>
      <vt:lpstr>   Progress report on the REDD+ process (1)</vt:lpstr>
      <vt:lpstr>   Progress report on the REDD+ process (2)</vt:lpstr>
      <vt:lpstr>Process: what we did</vt:lpstr>
      <vt:lpstr>   </vt:lpstr>
      <vt:lpstr>Process: what we did</vt:lpstr>
      <vt:lpstr>Strengths and opportunities: what worked</vt:lpstr>
      <vt:lpstr>Weaknesses &amp; Challenges: what did not work</vt:lpstr>
      <vt:lpstr>Lessons learned: what we can share with others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sebastien</dc:creator>
  <cp:lastModifiedBy>Thais Narciso</cp:lastModifiedBy>
  <cp:revision>135</cp:revision>
  <dcterms:created xsi:type="dcterms:W3CDTF">2018-05-09T06:06:00Z</dcterms:created>
  <dcterms:modified xsi:type="dcterms:W3CDTF">2018-06-12T01:22:29Z</dcterms:modified>
</cp:coreProperties>
</file>