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63" r:id="rId3"/>
    <p:sldId id="265" r:id="rId4"/>
    <p:sldId id="264" r:id="rId5"/>
    <p:sldId id="266" r:id="rId6"/>
    <p:sldId id="260" r:id="rId7"/>
    <p:sldId id="267" r:id="rId8"/>
    <p:sldId id="262"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7" autoAdjust="0"/>
    <p:restoredTop sz="87401" autoAdjust="0"/>
  </p:normalViewPr>
  <p:slideViewPr>
    <p:cSldViewPr snapToGrid="0" snapToObjects="1">
      <p:cViewPr varScale="1">
        <p:scale>
          <a:sx n="63" d="100"/>
          <a:sy n="63" d="100"/>
        </p:scale>
        <p:origin x="208" y="9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6"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41151-A084-E543-B507-75D5C3D76648}" type="datetimeFigureOut">
              <a:rPr lang="en-GB" smtClean="0"/>
              <a:t>12/06/2018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C7AF91-269B-8A40-B36E-7A37E4F18154}" type="slidenum">
              <a:rPr lang="en-GB" smtClean="0"/>
              <a:t>‹#›</a:t>
            </a:fld>
            <a:endParaRPr lang="en-GB"/>
          </a:p>
        </p:txBody>
      </p:sp>
    </p:spTree>
    <p:extLst>
      <p:ext uri="{BB962C8B-B14F-4D97-AF65-F5344CB8AC3E}">
        <p14:creationId xmlns:p14="http://schemas.microsoft.com/office/powerpoint/2010/main" val="198771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1</a:t>
            </a:fld>
            <a:endParaRPr lang="en-US"/>
          </a:p>
        </p:txBody>
      </p:sp>
    </p:spTree>
    <p:extLst>
      <p:ext uri="{BB962C8B-B14F-4D97-AF65-F5344CB8AC3E}">
        <p14:creationId xmlns:p14="http://schemas.microsoft.com/office/powerpoint/2010/main" val="1270308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 processus REDD+ en RDC a démarré en 2009, sous le pilotage du Ministère de l'Environnement et Développement Durable, avec l’appui du Programme ONU-REDD et de la Banque Mondiale (FCPF) et en dialogue avec les organisations congolaises de la société civile et des peuples autochtones. </a:t>
            </a:r>
          </a:p>
          <a:p>
            <a:r>
              <a:rPr lang="fr-FR" dirty="0"/>
              <a:t>En Novembre 2012, le Conseil des Ministres a adopté la Stratégie Nationale Cadre  REDD+, qui vise à stabiliser le couvert forestier à 63,5 % du territoire national à partir de 2030, et à le maintenir par la suite.</a:t>
            </a:r>
          </a:p>
          <a:p>
            <a:r>
              <a:rPr lang="fr-FR" dirty="0"/>
              <a:t>Afin de mobiliser et coordonner les financements internationaux nécessaires, le pays s'est doté d'un Fonds National REDD+, véhicule financier pour la mise en œuvre de la Stratégie Nationale Cadre REDD+. </a:t>
            </a:r>
          </a:p>
          <a:p>
            <a:r>
              <a:rPr lang="fr-FR" dirty="0"/>
              <a:t>Consultations des cabinets ministériels et Primature sur les piliers stratégiques ainsi que sur les grandes orientations de la stratégie-cadre, leur cohérence avec les politiques sectorielles, en vue des consultations approfondies de haut niveau qui auront lieu en 2013. </a:t>
            </a:r>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2</a:t>
            </a:fld>
            <a:endParaRPr lang="en-GB"/>
          </a:p>
        </p:txBody>
      </p:sp>
    </p:spTree>
    <p:extLst>
      <p:ext uri="{BB962C8B-B14F-4D97-AF65-F5344CB8AC3E}">
        <p14:creationId xmlns:p14="http://schemas.microsoft.com/office/powerpoint/2010/main" val="2640244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3</a:t>
            </a:fld>
            <a:endParaRPr lang="en-GB"/>
          </a:p>
        </p:txBody>
      </p:sp>
    </p:spTree>
    <p:extLst>
      <p:ext uri="{BB962C8B-B14F-4D97-AF65-F5344CB8AC3E}">
        <p14:creationId xmlns:p14="http://schemas.microsoft.com/office/powerpoint/2010/main" val="3235307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la mise en œuvre des programmes financés par FONAREDD, il est exigé : Une étude socio-environnementale, une analyse des risques ( matrice de suivi des risques), des rapports avec des sections comme sauvegarde, cadre de gestion environnementale, cadre de gestion pour le peuples autochtones et plaintes et recours.</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Lors des évaluations des programmes,  le FONAREDD s’assurer du respect du </a:t>
            </a:r>
            <a:r>
              <a:rPr lang="fr-FR" sz="1200" b="1" dirty="0">
                <a:effectLst/>
              </a:rPr>
              <a:t>Systèmes d’information sur les garanties (SIS), l</a:t>
            </a:r>
            <a:r>
              <a:rPr lang="fr-FR" sz="1200" b="1" kern="1200" dirty="0">
                <a:solidFill>
                  <a:schemeClr val="tx1"/>
                </a:solidFill>
                <a:effectLst/>
                <a:latin typeface="+mn-lt"/>
                <a:ea typeface="+mn-ea"/>
                <a:cs typeface="+mn-cs"/>
              </a:rPr>
              <a:t>es Sauvegardes des Accords de Cancun, </a:t>
            </a:r>
            <a:r>
              <a:rPr lang="fr-FR" sz="1200" b="1" dirty="0">
                <a:effectLst/>
              </a:rPr>
              <a:t>Gestion des plaintes et recours</a:t>
            </a:r>
            <a:endParaRPr lang="fr-FR" dirty="0">
              <a:effectLst/>
            </a:endParaRPr>
          </a:p>
          <a:p>
            <a:endParaRPr lang="fr-FR" dirty="0"/>
          </a:p>
        </p:txBody>
      </p:sp>
      <p:sp>
        <p:nvSpPr>
          <p:cNvPr id="4" name="Espace réservé du numéro de diapositive 3"/>
          <p:cNvSpPr>
            <a:spLocks noGrp="1"/>
          </p:cNvSpPr>
          <p:nvPr>
            <p:ph type="sldNum" sz="quarter" idx="10"/>
          </p:nvPr>
        </p:nvSpPr>
        <p:spPr/>
        <p:txBody>
          <a:bodyPr/>
          <a:lstStyle/>
          <a:p>
            <a:fld id="{4FC7AF91-269B-8A40-B36E-7A37E4F18154}" type="slidenum">
              <a:rPr lang="en-GB" smtClean="0"/>
              <a:t>4</a:t>
            </a:fld>
            <a:endParaRPr lang="en-GB"/>
          </a:p>
        </p:txBody>
      </p:sp>
    </p:spTree>
    <p:extLst>
      <p:ext uri="{BB962C8B-B14F-4D97-AF65-F5344CB8AC3E}">
        <p14:creationId xmlns:p14="http://schemas.microsoft.com/office/powerpoint/2010/main" val="44534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6</a:t>
            </a:fld>
            <a:endParaRPr lang="en-US"/>
          </a:p>
        </p:txBody>
      </p:sp>
    </p:spTree>
    <p:extLst>
      <p:ext uri="{BB962C8B-B14F-4D97-AF65-F5344CB8AC3E}">
        <p14:creationId xmlns:p14="http://schemas.microsoft.com/office/powerpoint/2010/main" val="625377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8</a:t>
            </a:fld>
            <a:endParaRPr lang="en-US"/>
          </a:p>
        </p:txBody>
      </p:sp>
    </p:spTree>
    <p:extLst>
      <p:ext uri="{BB962C8B-B14F-4D97-AF65-F5344CB8AC3E}">
        <p14:creationId xmlns:p14="http://schemas.microsoft.com/office/powerpoint/2010/main" val="159235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24696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5630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87571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36898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90917-F5D0-0043-9CB4-1EADDA573E2B}" type="datetimeFigureOut">
              <a:rPr lang="en-GB" smtClean="0"/>
              <a:t>12/06/2018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75372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62439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E90917-F5D0-0043-9CB4-1EADDA573E2B}" type="datetimeFigureOut">
              <a:rPr lang="en-GB" smtClean="0"/>
              <a:t>12/06/2018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6482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E90917-F5D0-0043-9CB4-1EADDA573E2B}" type="datetimeFigureOut">
              <a:rPr lang="en-GB" smtClean="0"/>
              <a:t>12/06/2018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7879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90917-F5D0-0043-9CB4-1EADDA573E2B}" type="datetimeFigureOut">
              <a:rPr lang="en-GB" smtClean="0"/>
              <a:t>12/06/2018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0861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26748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12/06/2018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372730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90917-F5D0-0043-9CB4-1EADDA573E2B}" type="datetimeFigureOut">
              <a:rPr lang="en-GB" smtClean="0"/>
              <a:t>12/06/2018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67614-2A52-FF47-A0D5-B112DBCDFA7B}" type="slidenum">
              <a:rPr lang="en-GB" smtClean="0"/>
              <a:t>‹#›</a:t>
            </a:fld>
            <a:endParaRPr lang="en-GB"/>
          </a:p>
        </p:txBody>
      </p:sp>
    </p:spTree>
    <p:extLst>
      <p:ext uri="{BB962C8B-B14F-4D97-AF65-F5344CB8AC3E}">
        <p14:creationId xmlns:p14="http://schemas.microsoft.com/office/powerpoint/2010/main" val="241693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2.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61674" y="3602038"/>
            <a:ext cx="5505254" cy="1655762"/>
          </a:xfrm>
        </p:spPr>
        <p:txBody>
          <a:bodyPr>
            <a:normAutofit/>
          </a:bodyPr>
          <a:lstStyle/>
          <a:p>
            <a:endParaRPr lang="fr-FR" b="1" dirty="0"/>
          </a:p>
          <a:p>
            <a:r>
              <a:rPr lang="fr-FR" b="1" dirty="0"/>
              <a:t>Astrid NTANGA Chargée de Suivi et Evaluation FONAREDD</a:t>
            </a:r>
          </a:p>
          <a:p>
            <a:endParaRPr lang="fr-FR" dirty="0"/>
          </a:p>
          <a:p>
            <a:endParaRPr lang="en-US" dirty="0"/>
          </a:p>
        </p:txBody>
      </p:sp>
      <p:sp>
        <p:nvSpPr>
          <p:cNvPr id="3" name="Title 2"/>
          <p:cNvSpPr>
            <a:spLocks noGrp="1"/>
          </p:cNvSpPr>
          <p:nvPr>
            <p:ph type="ctrTitle"/>
          </p:nvPr>
        </p:nvSpPr>
        <p:spPr>
          <a:xfrm>
            <a:off x="1524000" y="1319589"/>
            <a:ext cx="9373644" cy="2387600"/>
          </a:xfrm>
        </p:spPr>
        <p:txBody>
          <a:bodyPr>
            <a:normAutofit fontScale="90000"/>
          </a:bodyPr>
          <a:lstStyle/>
          <a:p>
            <a:r>
              <a:rPr lang="fr-FR" dirty="0"/>
              <a:t/>
            </a:r>
            <a:br>
              <a:rPr lang="fr-FR" dirty="0"/>
            </a:br>
            <a:r>
              <a:rPr lang="fr-FR" dirty="0"/>
              <a:t/>
            </a:r>
            <a:br>
              <a:rPr lang="fr-FR" dirty="0"/>
            </a:br>
            <a:r>
              <a:rPr lang="fr-FR" dirty="0"/>
              <a:t>Evaluation des avantages/risques environnementaux et sociaux des actions REDD+</a:t>
            </a:r>
            <a:endParaRPr lang="en-US" dirty="0"/>
          </a:p>
        </p:txBody>
      </p:sp>
      <p:sp>
        <p:nvSpPr>
          <p:cNvPr id="4" name="Footer Placeholder 3"/>
          <p:cNvSpPr>
            <a:spLocks noGrp="1"/>
          </p:cNvSpPr>
          <p:nvPr>
            <p:ph type="ftr" sz="quarter" idx="11"/>
          </p:nvPr>
        </p:nvSpPr>
        <p:spPr>
          <a:xfrm>
            <a:off x="2514600" y="5486400"/>
            <a:ext cx="7620000" cy="1143000"/>
          </a:xfrm>
        </p:spPr>
        <p:txBody>
          <a:bodyPr/>
          <a:lstStyle/>
          <a:p>
            <a:endParaRPr lang="en-US" sz="1400" dirty="0"/>
          </a:p>
          <a:p>
            <a:r>
              <a:rPr lang="fr-FR" sz="1800" b="1" dirty="0"/>
              <a:t>Echange de connaissances régional Sud-Sud sur les Sauvegardes REDD+ et les Systèmes d’Information sur les Sauvegardes en Afrique </a:t>
            </a:r>
          </a:p>
          <a:p>
            <a:r>
              <a:rPr lang="fr-FR" sz="1800" dirty="0"/>
              <a:t>Accra.  12 – 13 Juin 2018</a:t>
            </a:r>
          </a:p>
          <a:p>
            <a:pPr algn="ctr"/>
            <a:endParaRPr lang="en-US" sz="1800" dirty="0"/>
          </a:p>
        </p:txBody>
      </p:sp>
      <p:pic>
        <p:nvPicPr>
          <p:cNvPr id="5" name="Image 1" descr="C:\Users\leslie.ouarzazi\Downloads\DRC REDD logo Fr Final CMYK.jpg">
            <a:extLst>
              <a:ext uri="{FF2B5EF4-FFF2-40B4-BE49-F238E27FC236}">
                <a16:creationId xmlns:a16="http://schemas.microsoft.com/office/drawing/2014/main" xmlns="" id="{E8711319-A7F8-415B-93B0-F352443087DF}"/>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821" y="207390"/>
            <a:ext cx="2368538" cy="1092772"/>
          </a:xfrm>
          <a:prstGeom prst="rect">
            <a:avLst/>
          </a:prstGeom>
          <a:noFill/>
        </p:spPr>
      </p:pic>
    </p:spTree>
    <p:extLst>
      <p:ext uri="{BB962C8B-B14F-4D97-AF65-F5344CB8AC3E}">
        <p14:creationId xmlns:p14="http://schemas.microsoft.com/office/powerpoint/2010/main" val="6315732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8BB781-4D80-460D-80E2-7D0EC4ECC910}"/>
              </a:ext>
            </a:extLst>
          </p:cNvPr>
          <p:cNvSpPr>
            <a:spLocks noGrp="1"/>
          </p:cNvSpPr>
          <p:nvPr>
            <p:ph type="title"/>
          </p:nvPr>
        </p:nvSpPr>
        <p:spPr>
          <a:xfrm>
            <a:off x="838199" y="179109"/>
            <a:ext cx="10587087" cy="829559"/>
          </a:xfrm>
          <a:solidFill>
            <a:schemeClr val="accent6">
              <a:lumMod val="60000"/>
              <a:lumOff val="40000"/>
            </a:schemeClr>
          </a:solidFill>
        </p:spPr>
        <p:txBody>
          <a:bodyPr>
            <a:normAutofit fontScale="90000"/>
          </a:bodyPr>
          <a:lstStyle/>
          <a:p>
            <a:pPr algn="ctr"/>
            <a:r>
              <a:rPr lang="fr-FR" sz="3600" b="1" dirty="0"/>
              <a:t>Etat d’avancement général de préparation de REDD+ en RDC</a:t>
            </a:r>
          </a:p>
        </p:txBody>
      </p:sp>
      <p:sp>
        <p:nvSpPr>
          <p:cNvPr id="3" name="Espace réservé du contenu 2">
            <a:extLst>
              <a:ext uri="{FF2B5EF4-FFF2-40B4-BE49-F238E27FC236}">
                <a16:creationId xmlns:a16="http://schemas.microsoft.com/office/drawing/2014/main" xmlns="" id="{E82777B0-396F-4ED9-AFDB-FDE22040054D}"/>
              </a:ext>
            </a:extLst>
          </p:cNvPr>
          <p:cNvSpPr>
            <a:spLocks noGrp="1"/>
          </p:cNvSpPr>
          <p:nvPr>
            <p:ph idx="1"/>
          </p:nvPr>
        </p:nvSpPr>
        <p:spPr>
          <a:xfrm>
            <a:off x="838200" y="1825625"/>
            <a:ext cx="10515600" cy="4351338"/>
          </a:xfrm>
        </p:spPr>
        <p:txBody>
          <a:bodyPr>
            <a:normAutofit/>
          </a:bodyPr>
          <a:lstStyle/>
          <a:p>
            <a:pPr>
              <a:buFont typeface="Wingdings" panose="05000000000000000000" pitchFamily="2" charset="2"/>
              <a:buChar char="q"/>
            </a:pPr>
            <a:r>
              <a:rPr lang="fr-FR" sz="4400" dirty="0"/>
              <a:t>  Engagement de la RDC dans le processus de la REDD + en 2009;</a:t>
            </a:r>
          </a:p>
          <a:p>
            <a:pPr>
              <a:buFont typeface="Wingdings" panose="05000000000000000000" pitchFamily="2" charset="2"/>
              <a:buChar char="q"/>
            </a:pPr>
            <a:r>
              <a:rPr lang="fr-FR" sz="4400" dirty="0"/>
              <a:t>Stratégie Nationale REDD+ validée en Conseil des ministres en novembre 2012;</a:t>
            </a:r>
          </a:p>
          <a:p>
            <a:pPr>
              <a:buFont typeface="Wingdings" panose="05000000000000000000" pitchFamily="2" charset="2"/>
              <a:buChar char="q"/>
            </a:pPr>
            <a:r>
              <a:rPr lang="fr-FR" sz="4400" dirty="0"/>
              <a:t> Elaboration du Plan d’Investissement en 2015</a:t>
            </a:r>
          </a:p>
          <a:p>
            <a:pPr>
              <a:buFont typeface="Arial" panose="020B0604020202020204" pitchFamily="34" charset="0"/>
              <a:buChar char="•"/>
            </a:pPr>
            <a:endParaRPr lang="fr-FR" sz="4400" dirty="0"/>
          </a:p>
          <a:p>
            <a:pPr>
              <a:buFont typeface="Wingdings" panose="05000000000000000000" pitchFamily="2" charset="2"/>
              <a:buChar char="q"/>
            </a:pPr>
            <a:endParaRPr lang="en-US" sz="4400" dirty="0"/>
          </a:p>
          <a:p>
            <a:pPr>
              <a:buFont typeface="Wingdings" panose="05000000000000000000" pitchFamily="2" charset="2"/>
              <a:buChar char="q"/>
            </a:pPr>
            <a:endParaRPr lang="fr-FR" sz="4400" dirty="0"/>
          </a:p>
        </p:txBody>
      </p:sp>
    </p:spTree>
    <p:extLst>
      <p:ext uri="{BB962C8B-B14F-4D97-AF65-F5344CB8AC3E}">
        <p14:creationId xmlns:p14="http://schemas.microsoft.com/office/powerpoint/2010/main" val="301467776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52F68A6-D06B-4B27-A5EC-1982FCACDDC6}"/>
              </a:ext>
            </a:extLst>
          </p:cNvPr>
          <p:cNvSpPr>
            <a:spLocks noGrp="1"/>
          </p:cNvSpPr>
          <p:nvPr>
            <p:ph type="title"/>
          </p:nvPr>
        </p:nvSpPr>
        <p:spPr/>
        <p:txBody>
          <a:bodyPr/>
          <a:lstStyle/>
          <a:p>
            <a:pPr algn="ctr"/>
            <a:r>
              <a:rPr lang="fr-FR" b="1" dirty="0"/>
              <a:t>Evaluation des risques Environnementaux et  Sociaux  selon SESA</a:t>
            </a:r>
          </a:p>
        </p:txBody>
      </p:sp>
      <p:sp>
        <p:nvSpPr>
          <p:cNvPr id="3" name="Espace réservé du contenu 2">
            <a:extLst>
              <a:ext uri="{FF2B5EF4-FFF2-40B4-BE49-F238E27FC236}">
                <a16:creationId xmlns:a16="http://schemas.microsoft.com/office/drawing/2014/main" xmlns="" id="{C7EE6360-0520-4B76-9307-1AECD77B068B}"/>
              </a:ext>
            </a:extLst>
          </p:cNvPr>
          <p:cNvSpPr>
            <a:spLocks noGrp="1"/>
          </p:cNvSpPr>
          <p:nvPr>
            <p:ph idx="1"/>
          </p:nvPr>
        </p:nvSpPr>
        <p:spPr>
          <a:xfrm>
            <a:off x="838200" y="1825625"/>
            <a:ext cx="11247120" cy="4351338"/>
          </a:xfrm>
        </p:spPr>
        <p:txBody>
          <a:bodyPr>
            <a:normAutofit fontScale="92500" lnSpcReduction="10000"/>
          </a:bodyPr>
          <a:lstStyle/>
          <a:p>
            <a:pPr marL="324000" lvl="1" indent="0" defTabSz="457200">
              <a:spcBef>
                <a:spcPct val="20000"/>
              </a:spcBef>
              <a:spcAft>
                <a:spcPts val="600"/>
              </a:spcAft>
              <a:buClr>
                <a:schemeClr val="accent2"/>
              </a:buClr>
              <a:buSzPct val="92000"/>
              <a:buNone/>
            </a:pPr>
            <a:r>
              <a:rPr lang="fr-FR" sz="3200" dirty="0"/>
              <a:t>1.  Elaboration du Cadre de Gestion Environnemental et Social (CGES);</a:t>
            </a:r>
          </a:p>
          <a:p>
            <a:pPr marL="324000" lvl="1" indent="0" defTabSz="457200">
              <a:spcBef>
                <a:spcPct val="20000"/>
              </a:spcBef>
              <a:spcAft>
                <a:spcPts val="600"/>
              </a:spcAft>
              <a:buClr>
                <a:schemeClr val="accent2"/>
              </a:buClr>
              <a:buSzPct val="92000"/>
              <a:buNone/>
            </a:pPr>
            <a:r>
              <a:rPr lang="fr-FR" sz="3200" dirty="0"/>
              <a:t>2. Elaboration des cadres spécifiques ( PA, SC, Aires Protégées; Plan de Réinstallation et Utilisation des Pesticides);</a:t>
            </a:r>
          </a:p>
          <a:p>
            <a:pPr marL="324000" lvl="1" indent="0" defTabSz="457200">
              <a:spcBef>
                <a:spcPct val="20000"/>
              </a:spcBef>
              <a:spcAft>
                <a:spcPts val="600"/>
              </a:spcAft>
              <a:buClr>
                <a:schemeClr val="accent2"/>
              </a:buClr>
              <a:buSzPct val="92000"/>
              <a:buNone/>
            </a:pPr>
            <a:r>
              <a:rPr lang="fr-FR" sz="3200" dirty="0"/>
              <a:t>3. Consultations publiques/Ateliers nationaux et provinciaux;</a:t>
            </a:r>
          </a:p>
          <a:p>
            <a:pPr marL="324000" lvl="1" indent="0" defTabSz="457200">
              <a:spcBef>
                <a:spcPct val="20000"/>
              </a:spcBef>
              <a:spcAft>
                <a:spcPts val="600"/>
              </a:spcAft>
              <a:buClr>
                <a:schemeClr val="accent2"/>
              </a:buClr>
              <a:buSzPct val="92000"/>
              <a:buNone/>
            </a:pPr>
            <a:r>
              <a:rPr lang="fr-FR" sz="3200" dirty="0"/>
              <a:t>4. Réunions avec les ministères sectoriels ayant un impact direct ou indirect sur la déforestation;</a:t>
            </a:r>
          </a:p>
          <a:p>
            <a:pPr marL="324000" lvl="1" indent="0" defTabSz="457200">
              <a:spcBef>
                <a:spcPct val="20000"/>
              </a:spcBef>
              <a:spcAft>
                <a:spcPts val="600"/>
              </a:spcAft>
              <a:buClr>
                <a:schemeClr val="accent2"/>
              </a:buClr>
              <a:buSzPct val="92000"/>
              <a:buNone/>
            </a:pPr>
            <a:r>
              <a:rPr lang="fr-FR" sz="3200" dirty="0"/>
              <a:t>5. Standards nationaux basés sur les  principes de Cancun;</a:t>
            </a:r>
          </a:p>
          <a:p>
            <a:pPr marL="324000" lvl="1" indent="0" defTabSz="457200">
              <a:spcBef>
                <a:spcPct val="20000"/>
              </a:spcBef>
              <a:spcAft>
                <a:spcPts val="600"/>
              </a:spcAft>
              <a:buClr>
                <a:schemeClr val="accent2"/>
              </a:buClr>
              <a:buSzPct val="92000"/>
              <a:buNone/>
            </a:pPr>
            <a:r>
              <a:rPr lang="fr-FR" sz="3200" dirty="0"/>
              <a:t>6. Matrice de gestion des risques.</a:t>
            </a:r>
          </a:p>
          <a:p>
            <a:pPr marL="914400" indent="-914400">
              <a:buFont typeface="+mj-lt"/>
              <a:buAutoNum type="arabicPeriod"/>
            </a:pPr>
            <a:endParaRPr lang="fr-FR" sz="4800" dirty="0"/>
          </a:p>
        </p:txBody>
      </p:sp>
    </p:spTree>
    <p:extLst>
      <p:ext uri="{BB962C8B-B14F-4D97-AF65-F5344CB8AC3E}">
        <p14:creationId xmlns:p14="http://schemas.microsoft.com/office/powerpoint/2010/main" val="1060990316"/>
      </p:ext>
    </p:extLst>
  </p:cSld>
  <p:clrMapOvr>
    <a:overrideClrMapping bg1="lt1" tx1="dk1" bg2="lt2" tx2="dk2" accent1="accent1" accent2="accent2" accent3="accent3" accent4="accent4" accent5="accent5" accent6="accent6" hlink="hlink" folHlink="folHlink"/>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E9A0049-E09F-409E-B76A-F20E01271D39}"/>
              </a:ext>
            </a:extLst>
          </p:cNvPr>
          <p:cNvSpPr>
            <a:spLocks noGrp="1"/>
          </p:cNvSpPr>
          <p:nvPr>
            <p:ph type="title"/>
          </p:nvPr>
        </p:nvSpPr>
        <p:spPr>
          <a:xfrm>
            <a:off x="697584" y="65987"/>
            <a:ext cx="11142482" cy="1140643"/>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fr-FR" sz="3200" b="1" dirty="0"/>
              <a:t/>
            </a:r>
            <a:br>
              <a:rPr lang="fr-FR" sz="3200" b="1" dirty="0"/>
            </a:br>
            <a:r>
              <a:rPr lang="fr-FR" sz="3200" b="1" dirty="0"/>
              <a:t>    Points Forts &amp; Opportunités </a:t>
            </a:r>
            <a:br>
              <a:rPr lang="fr-FR" sz="3200" b="1" dirty="0"/>
            </a:br>
            <a:endParaRPr lang="fr-FR" sz="3200" b="1" dirty="0"/>
          </a:p>
        </p:txBody>
      </p:sp>
      <p:sp>
        <p:nvSpPr>
          <p:cNvPr id="3" name="Espace réservé du contenu 2">
            <a:extLst>
              <a:ext uri="{FF2B5EF4-FFF2-40B4-BE49-F238E27FC236}">
                <a16:creationId xmlns:a16="http://schemas.microsoft.com/office/drawing/2014/main" xmlns="" id="{8084E905-2F1A-488C-85F3-FF8889F05C35}"/>
              </a:ext>
            </a:extLst>
          </p:cNvPr>
          <p:cNvSpPr>
            <a:spLocks noGrp="1"/>
          </p:cNvSpPr>
          <p:nvPr>
            <p:ph idx="1"/>
          </p:nvPr>
        </p:nvSpPr>
        <p:spPr>
          <a:xfrm>
            <a:off x="433633" y="1206631"/>
            <a:ext cx="10840825" cy="5857518"/>
          </a:xfrm>
        </p:spPr>
        <p:txBody>
          <a:bodyPr>
            <a:noAutofit/>
          </a:bodyPr>
          <a:lstStyle/>
          <a:p>
            <a:pPr marL="514350" indent="-514350">
              <a:buAutoNum type="arabicPeriod"/>
            </a:pPr>
            <a:r>
              <a:rPr lang="fr-FR" sz="3200" b="1" dirty="0"/>
              <a:t>Points Forts : </a:t>
            </a:r>
          </a:p>
          <a:p>
            <a:pPr>
              <a:buFont typeface="Arial" panose="020B0604020202020204" pitchFamily="34" charset="0"/>
              <a:buChar char="•"/>
            </a:pPr>
            <a:r>
              <a:rPr lang="fr-FR" sz="3200" dirty="0"/>
              <a:t>Mobilisation de 200 M $ pour la mise en œuvre du plan d’investissement REDD+ avec le Fonds CAFI;</a:t>
            </a:r>
          </a:p>
          <a:p>
            <a:pPr>
              <a:buFont typeface="Arial" panose="020B0604020202020204" pitchFamily="34" charset="0"/>
              <a:buChar char="•"/>
            </a:pPr>
            <a:r>
              <a:rPr lang="fr-FR" sz="3200" dirty="0"/>
              <a:t>Mobilisation des financements du Programme de l’ERPA avec les paiements basés sur les résultats avec la Fonds Carbone de la BM;</a:t>
            </a:r>
          </a:p>
          <a:p>
            <a:pPr>
              <a:buFont typeface="Arial" panose="020B0604020202020204" pitchFamily="34" charset="0"/>
              <a:buChar char="•"/>
            </a:pPr>
            <a:r>
              <a:rPr lang="fr-FR" sz="3200" dirty="0"/>
              <a:t>Financement des programmes sectoriels et intégrés;</a:t>
            </a:r>
          </a:p>
          <a:p>
            <a:pPr>
              <a:buFont typeface="Arial" panose="020B0604020202020204" pitchFamily="34" charset="0"/>
              <a:buChar char="•"/>
            </a:pPr>
            <a:r>
              <a:rPr lang="fr-FR" sz="3200" dirty="0"/>
              <a:t>Elaboration de la matrice de gestion des risques;</a:t>
            </a:r>
          </a:p>
          <a:p>
            <a:pPr>
              <a:buFont typeface="Arial" panose="020B0604020202020204" pitchFamily="34" charset="0"/>
              <a:buChar char="•"/>
            </a:pPr>
            <a:r>
              <a:rPr lang="fr-FR" sz="3200" dirty="0"/>
              <a:t>Matrice de gestion participative;</a:t>
            </a:r>
          </a:p>
          <a:p>
            <a:pPr marL="0" indent="0">
              <a:buNone/>
            </a:pPr>
            <a:endParaRPr lang="fr-FR" sz="3200" dirty="0"/>
          </a:p>
        </p:txBody>
      </p:sp>
    </p:spTree>
    <p:extLst>
      <p:ext uri="{BB962C8B-B14F-4D97-AF65-F5344CB8AC3E}">
        <p14:creationId xmlns:p14="http://schemas.microsoft.com/office/powerpoint/2010/main" val="1700656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056C2CD-8D71-4D69-8B5D-7BB8F56479B6}"/>
              </a:ext>
            </a:extLst>
          </p:cNvPr>
          <p:cNvSpPr>
            <a:spLocks noGrp="1"/>
          </p:cNvSpPr>
          <p:nvPr>
            <p:ph idx="1"/>
          </p:nvPr>
        </p:nvSpPr>
        <p:spPr/>
        <p:txBody>
          <a:bodyPr/>
          <a:lstStyle/>
          <a:p>
            <a:pPr marL="0" indent="0">
              <a:buNone/>
            </a:pPr>
            <a:r>
              <a:rPr lang="fr-FR" b="1" dirty="0"/>
              <a:t>2. Opportunités</a:t>
            </a:r>
          </a:p>
          <a:p>
            <a:pPr>
              <a:buFont typeface="Arial" panose="020B0604020202020204" pitchFamily="34" charset="0"/>
              <a:buChar char="•"/>
            </a:pPr>
            <a:r>
              <a:rPr lang="fr-FR" dirty="0"/>
              <a:t>Fédération des diverses sources de financements en les alignant sur les objectifs nationaux d’une vision de développement à faible Carbonne</a:t>
            </a:r>
          </a:p>
          <a:p>
            <a:pPr>
              <a:buFont typeface="Arial" panose="020B0604020202020204" pitchFamily="34" charset="0"/>
              <a:buChar char="•"/>
            </a:pPr>
            <a:r>
              <a:rPr lang="fr-FR" dirty="0"/>
              <a:t>Des textes d’application, notamment des lois couvrant des domaines importants de la gestion environnementale et sociale</a:t>
            </a:r>
          </a:p>
          <a:p>
            <a:endParaRPr lang="fr-FR" dirty="0"/>
          </a:p>
        </p:txBody>
      </p:sp>
      <p:sp>
        <p:nvSpPr>
          <p:cNvPr id="4" name="Titre 1">
            <a:extLst>
              <a:ext uri="{FF2B5EF4-FFF2-40B4-BE49-F238E27FC236}">
                <a16:creationId xmlns:a16="http://schemas.microsoft.com/office/drawing/2014/main" xmlns="" id="{F08A833D-A71D-4024-9E4E-80C0EA32B022}"/>
              </a:ext>
            </a:extLst>
          </p:cNvPr>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fr-FR" sz="3200" b="1" dirty="0"/>
              <a:t/>
            </a:r>
            <a:br>
              <a:rPr lang="fr-FR" sz="3200" b="1" dirty="0"/>
            </a:br>
            <a:r>
              <a:rPr lang="fr-FR" sz="3200" b="1" dirty="0"/>
              <a:t>    Points Forts &amp; Opportunités </a:t>
            </a:r>
            <a:br>
              <a:rPr lang="fr-FR" sz="3200" b="1" dirty="0"/>
            </a:br>
            <a:endParaRPr lang="fr-FR" sz="3200" b="1" dirty="0"/>
          </a:p>
        </p:txBody>
      </p:sp>
    </p:spTree>
    <p:extLst>
      <p:ext uri="{BB962C8B-B14F-4D97-AF65-F5344CB8AC3E}">
        <p14:creationId xmlns:p14="http://schemas.microsoft.com/office/powerpoint/2010/main" val="1675120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95739" y="1875934"/>
            <a:ext cx="9972261" cy="4541520"/>
          </a:xfrm>
        </p:spPr>
        <p:txBody>
          <a:bodyPr>
            <a:normAutofit fontScale="25000" lnSpcReduction="20000"/>
          </a:bodyPr>
          <a:lstStyle/>
          <a:p>
            <a:pPr marL="457200" indent="-457200" algn="l">
              <a:buFont typeface="+mj-lt"/>
              <a:buAutoNum type="arabicPeriod"/>
            </a:pPr>
            <a:r>
              <a:rPr lang="fr-FR" sz="12800" b="1" dirty="0"/>
              <a:t>Faiblesses identifiées</a:t>
            </a:r>
          </a:p>
          <a:p>
            <a:pPr marL="342900" indent="-342900" algn="l">
              <a:buFont typeface="Arial" panose="020B0604020202020204" pitchFamily="34" charset="0"/>
              <a:buChar char="•"/>
            </a:pPr>
            <a:r>
              <a:rPr lang="fr-FR" sz="12800" dirty="0"/>
              <a:t>Chaque agence de mise en œuvre des programmes FONAREDD dispose sa propre méthodologie  pour le système d’Evaluation Environnementale et Sociale;</a:t>
            </a:r>
          </a:p>
          <a:p>
            <a:pPr marL="342900" indent="-342900" algn="l">
              <a:buFont typeface="Arial" panose="020B0604020202020204" pitchFamily="34" charset="0"/>
              <a:buChar char="•"/>
            </a:pPr>
            <a:r>
              <a:rPr lang="fr-FR" sz="12800" dirty="0"/>
              <a:t>Chevauchement institutionnel dans l’application des codes et lois par exemple l’ACE et le ministère de mines ( loi, code minier);</a:t>
            </a:r>
          </a:p>
          <a:p>
            <a:pPr marL="342900" indent="-342900" algn="l">
              <a:buFont typeface="Arial" panose="020B0604020202020204" pitchFamily="34" charset="0"/>
              <a:buChar char="•"/>
            </a:pPr>
            <a:r>
              <a:rPr lang="fr-FR" sz="12800" dirty="0"/>
              <a:t>Des législations insuffisantes: santé et sécurité des communautés </a:t>
            </a:r>
          </a:p>
          <a:p>
            <a:pPr marL="800100" lvl="1" indent="-342900" algn="l">
              <a:buFont typeface="Arial" charset="0"/>
              <a:buChar char="•"/>
            </a:pPr>
            <a:endParaRPr lang="en-GB" dirty="0"/>
          </a:p>
          <a:p>
            <a:pPr marL="800100" lvl="1" indent="-342900" algn="l">
              <a:buFont typeface="Arial" charset="0"/>
              <a:buChar char="•"/>
            </a:pPr>
            <a:endParaRPr lang="en-GB" dirty="0"/>
          </a:p>
          <a:p>
            <a:pPr marL="800100" lvl="1" indent="-342900" algn="l">
              <a:buFont typeface="Arial" charset="0"/>
              <a:buChar char="•"/>
            </a:pPr>
            <a:endParaRPr lang="en-GB" sz="5100" dirty="0"/>
          </a:p>
        </p:txBody>
      </p:sp>
      <p:sp>
        <p:nvSpPr>
          <p:cNvPr id="3" name="Title 2"/>
          <p:cNvSpPr>
            <a:spLocks noGrp="1"/>
          </p:cNvSpPr>
          <p:nvPr>
            <p:ph type="ctrTitle"/>
          </p:nvPr>
        </p:nvSpPr>
        <p:spPr>
          <a:xfrm>
            <a:off x="695739" y="394855"/>
            <a:ext cx="10776682" cy="1143000"/>
          </a:xfrm>
          <a:solidFill>
            <a:schemeClr val="accent6">
              <a:lumMod val="60000"/>
              <a:lumOff val="40000"/>
            </a:schemeClr>
          </a:solidFill>
        </p:spPr>
        <p:txBody>
          <a:bodyPr>
            <a:noAutofit/>
          </a:bodyPr>
          <a:lstStyle/>
          <a:p>
            <a:r>
              <a:rPr lang="fr-FR" sz="5400" dirty="0">
                <a:latin typeface="+mn-lt"/>
              </a:rPr>
              <a:t/>
            </a:r>
            <a:br>
              <a:rPr lang="fr-FR" sz="5400" dirty="0">
                <a:latin typeface="+mn-lt"/>
              </a:rPr>
            </a:br>
            <a:r>
              <a:rPr lang="fr-FR" sz="5400" dirty="0">
                <a:latin typeface="+mn-lt"/>
              </a:rPr>
              <a:t/>
            </a:r>
            <a:br>
              <a:rPr lang="fr-FR" sz="5400" dirty="0">
                <a:latin typeface="+mn-lt"/>
              </a:rPr>
            </a:br>
            <a:r>
              <a:rPr lang="fr-FR" sz="2900" b="1" dirty="0">
                <a:latin typeface="+mn-lt"/>
              </a:rPr>
              <a:t>Faiblesses</a:t>
            </a:r>
            <a:r>
              <a:rPr lang="fr-FR" sz="3600" b="1" dirty="0">
                <a:latin typeface="+mn-lt"/>
              </a:rPr>
              <a:t> </a:t>
            </a:r>
            <a:r>
              <a:rPr lang="fr-FR" sz="2900" b="1" dirty="0">
                <a:latin typeface="+mn-lt"/>
              </a:rPr>
              <a:t>&amp; Challenges:</a:t>
            </a:r>
            <a:r>
              <a:rPr lang="fr-FR" sz="3600" b="1" dirty="0">
                <a:latin typeface="+mn-lt"/>
              </a:rPr>
              <a:t> </a:t>
            </a:r>
            <a:br>
              <a:rPr lang="fr-FR" sz="3600" b="1" dirty="0">
                <a:latin typeface="+mn-lt"/>
              </a:rPr>
            </a:br>
            <a:endParaRPr lang="en-US" sz="3600" b="1" dirty="0">
              <a:latin typeface="+mn-lt"/>
            </a:endParaRPr>
          </a:p>
        </p:txBody>
      </p:sp>
    </p:spTree>
    <p:extLst>
      <p:ext uri="{BB962C8B-B14F-4D97-AF65-F5344CB8AC3E}">
        <p14:creationId xmlns:p14="http://schemas.microsoft.com/office/powerpoint/2010/main" val="10878979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4E400E8-EA1B-47A9-8637-2B8464D3D7A3}"/>
              </a:ext>
            </a:extLst>
          </p:cNvPr>
          <p:cNvSpPr>
            <a:spLocks noGrp="1"/>
          </p:cNvSpPr>
          <p:nvPr>
            <p:ph type="title"/>
          </p:nvPr>
        </p:nvSpPr>
        <p:spPr>
          <a:solidFill>
            <a:schemeClr val="accent6">
              <a:lumMod val="40000"/>
              <a:lumOff val="60000"/>
            </a:schemeClr>
          </a:solidFill>
        </p:spPr>
        <p:txBody>
          <a:bodyPr>
            <a:normAutofit/>
          </a:bodyPr>
          <a:lstStyle/>
          <a:p>
            <a:pPr algn="ctr"/>
            <a:r>
              <a:rPr lang="fr-FR" sz="3200" b="1" dirty="0">
                <a:latin typeface="+mn-lt"/>
              </a:rPr>
              <a:t>Faiblesses &amp; Challenges</a:t>
            </a:r>
            <a:endParaRPr lang="fr-FR" sz="3200" dirty="0">
              <a:latin typeface="+mn-lt"/>
            </a:endParaRPr>
          </a:p>
        </p:txBody>
      </p:sp>
      <p:sp>
        <p:nvSpPr>
          <p:cNvPr id="3" name="Espace réservé du contenu 2">
            <a:extLst>
              <a:ext uri="{FF2B5EF4-FFF2-40B4-BE49-F238E27FC236}">
                <a16:creationId xmlns:a16="http://schemas.microsoft.com/office/drawing/2014/main" xmlns="" id="{DDB2FA1F-D522-46BB-BA37-616FE27D6D15}"/>
              </a:ext>
            </a:extLst>
          </p:cNvPr>
          <p:cNvSpPr>
            <a:spLocks noGrp="1"/>
          </p:cNvSpPr>
          <p:nvPr>
            <p:ph idx="1"/>
          </p:nvPr>
        </p:nvSpPr>
        <p:spPr/>
        <p:txBody>
          <a:bodyPr/>
          <a:lstStyle/>
          <a:p>
            <a:r>
              <a:rPr lang="fr-FR" sz="3200" b="1" dirty="0"/>
              <a:t>2. Challenges :</a:t>
            </a:r>
          </a:p>
          <a:p>
            <a:pPr marL="342900" indent="-342900">
              <a:buFont typeface="Arial" panose="020B0604020202020204" pitchFamily="34" charset="0"/>
              <a:buChar char="•"/>
            </a:pPr>
            <a:r>
              <a:rPr lang="fr-FR" sz="3200" dirty="0"/>
              <a:t>Harmonisation de la méthodologie pour élaborer le système d’Evaluation Environnementale et Sociale;</a:t>
            </a:r>
          </a:p>
          <a:p>
            <a:pPr marL="342900" indent="-342900">
              <a:buFont typeface="Arial" panose="020B0604020202020204" pitchFamily="34" charset="0"/>
              <a:buChar char="•"/>
            </a:pPr>
            <a:r>
              <a:rPr lang="fr-FR" sz="3200" dirty="0"/>
              <a:t>Coordination des actions des normes socio-environnementales par une structure publique</a:t>
            </a:r>
          </a:p>
          <a:p>
            <a:pPr marL="342900" indent="-342900">
              <a:buFont typeface="Arial" panose="020B0604020202020204" pitchFamily="34" charset="0"/>
              <a:buChar char="•"/>
            </a:pPr>
            <a:r>
              <a:rPr lang="fr-FR" sz="3200" dirty="0"/>
              <a:t>Comment structurer notre Système d’Information sur les Sauvegardes (SIS) compte tenu de la faiblesse identifiée ci-haut </a:t>
            </a:r>
          </a:p>
          <a:p>
            <a:endParaRPr lang="fr-FR" dirty="0"/>
          </a:p>
        </p:txBody>
      </p:sp>
    </p:spTree>
    <p:extLst>
      <p:ext uri="{BB962C8B-B14F-4D97-AF65-F5344CB8AC3E}">
        <p14:creationId xmlns:p14="http://schemas.microsoft.com/office/powerpoint/2010/main" val="39831922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82804" y="1206630"/>
            <a:ext cx="11764652" cy="5401559"/>
          </a:xfrm>
        </p:spPr>
        <p:txBody>
          <a:bodyPr>
            <a:noAutofit/>
          </a:bodyPr>
          <a:lstStyle/>
          <a:p>
            <a:pPr marL="800100" lvl="1" indent="-342900" algn="l">
              <a:buFont typeface="Arial" charset="0"/>
              <a:buChar char="•"/>
            </a:pPr>
            <a:endParaRPr lang="en-GB" sz="2400" dirty="0"/>
          </a:p>
          <a:p>
            <a:pPr marL="914400" lvl="1" indent="-457200" algn="l">
              <a:buFont typeface="+mj-lt"/>
              <a:buAutoNum type="arabicPeriod"/>
            </a:pPr>
            <a:r>
              <a:rPr lang="fr-FR" sz="2400" dirty="0"/>
              <a:t>Le processus d’évaluation des risques et bénéfices, ainsi que l’approche pour le développement des sauvegardes sont basés sur les mêmes principes de transparence et de participation large et inclusive. </a:t>
            </a:r>
          </a:p>
          <a:p>
            <a:pPr marL="914400" lvl="1" indent="-457200" algn="l">
              <a:buFont typeface="+mj-lt"/>
              <a:buAutoNum type="arabicPeriod"/>
            </a:pPr>
            <a:r>
              <a:rPr lang="fr-FR" sz="2400" dirty="0"/>
              <a:t>Le cadre de référence doit rester « les directives de Cancun ». </a:t>
            </a:r>
          </a:p>
          <a:p>
            <a:pPr marL="914400" lvl="1" indent="-457200" algn="l">
              <a:buFont typeface="+mj-lt"/>
              <a:buAutoNum type="arabicPeriod"/>
            </a:pPr>
            <a:r>
              <a:rPr lang="fr-FR" sz="2400" dirty="0"/>
              <a:t>Pour la RDC, étant donné que les interventions REDD+ concernent à la fois la mitigation (réduction des émissions) la gestion durable et la réduction de la pauvreté,  celles-ci sont mises en œuvre à travers les politiques et réformes ainsi que des investissements. C’est ainsi que nous avons en plus d’un Cadre de Gestion Environnementale et Sociale (CGES) et des Cadres Spécifiques qui s’adaptent aux différentes types d’interventions </a:t>
            </a:r>
          </a:p>
          <a:p>
            <a:pPr marL="914400" lvl="1" indent="-457200" algn="l">
              <a:buFont typeface="+mj-lt"/>
              <a:buAutoNum type="arabicPeriod"/>
            </a:pPr>
            <a:r>
              <a:rPr lang="fr-FR" sz="2400" dirty="0"/>
              <a:t>L’approche de développement des sauvegardes basée sur une participation large et inclusive reste la meilleure et qui permet d’atteindre des résultats solides et durables dans le temps.</a:t>
            </a:r>
          </a:p>
          <a:p>
            <a:pPr marL="800100" lvl="1" indent="-342900" algn="l">
              <a:buFont typeface="Arial" charset="0"/>
              <a:buChar char="•"/>
            </a:pPr>
            <a:endParaRPr lang="en-GB" sz="2400" dirty="0"/>
          </a:p>
        </p:txBody>
      </p:sp>
      <p:sp>
        <p:nvSpPr>
          <p:cNvPr id="3" name="Title 2"/>
          <p:cNvSpPr>
            <a:spLocks noGrp="1"/>
          </p:cNvSpPr>
          <p:nvPr>
            <p:ph type="ctrTitle"/>
          </p:nvPr>
        </p:nvSpPr>
        <p:spPr>
          <a:xfrm>
            <a:off x="719862" y="213033"/>
            <a:ext cx="10978519" cy="993598"/>
          </a:xfrm>
          <a:solidFill>
            <a:schemeClr val="accent6">
              <a:lumMod val="40000"/>
              <a:lumOff val="60000"/>
            </a:schemeClr>
          </a:solidFill>
        </p:spPr>
        <p:txBody>
          <a:bodyPr>
            <a:normAutofit fontScale="90000"/>
          </a:bodyPr>
          <a:lstStyle/>
          <a:p>
            <a:r>
              <a:rPr lang="fr-CI" sz="3600" b="1" dirty="0">
                <a:latin typeface="+mn-lt"/>
              </a:rPr>
              <a:t>Leçons apprises </a:t>
            </a:r>
            <a:r>
              <a:rPr lang="fr-CI" dirty="0"/>
              <a:t>: </a:t>
            </a:r>
            <a:br>
              <a:rPr lang="fr-CI" dirty="0"/>
            </a:br>
            <a:endParaRPr lang="en-US" sz="3600" dirty="0">
              <a:solidFill>
                <a:srgbClr val="FF0000"/>
              </a:solidFill>
            </a:endParaRPr>
          </a:p>
        </p:txBody>
      </p:sp>
    </p:spTree>
    <p:extLst>
      <p:ext uri="{BB962C8B-B14F-4D97-AF65-F5344CB8AC3E}">
        <p14:creationId xmlns:p14="http://schemas.microsoft.com/office/powerpoint/2010/main" val="90430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1">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158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E7A6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Image 1" descr="C:\Users\leslie.ouarzazi\Downloads\DRC REDD logo Fr Final CMYK.jpg">
            <a:extLst>
              <a:ext uri="{FF2B5EF4-FFF2-40B4-BE49-F238E27FC236}">
                <a16:creationId xmlns:a16="http://schemas.microsoft.com/office/drawing/2014/main" xmlns="" id="{066AC378-2324-4D93-B6C5-F425949BD222}"/>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54442" y="3028753"/>
            <a:ext cx="1462088" cy="800493"/>
          </a:xfrm>
          <a:prstGeom prst="rect">
            <a:avLst/>
          </a:prstGeom>
          <a:noFill/>
        </p:spPr>
      </p:pic>
      <p:sp>
        <p:nvSpPr>
          <p:cNvPr id="9" name="Content Placeholder 8">
            <a:extLst>
              <a:ext uri="{FF2B5EF4-FFF2-40B4-BE49-F238E27FC236}">
                <a16:creationId xmlns:a16="http://schemas.microsoft.com/office/drawing/2014/main" xmlns="" id="{721DD129-2A3F-473B-B50B-E2D73C80A8B1}"/>
              </a:ext>
            </a:extLst>
          </p:cNvPr>
          <p:cNvSpPr>
            <a:spLocks noGrp="1"/>
          </p:cNvSpPr>
          <p:nvPr>
            <p:ph idx="1"/>
          </p:nvPr>
        </p:nvSpPr>
        <p:spPr>
          <a:xfrm>
            <a:off x="1136429" y="2278173"/>
            <a:ext cx="6467867" cy="3450613"/>
          </a:xfrm>
        </p:spPr>
        <p:style>
          <a:lnRef idx="1">
            <a:schemeClr val="accent6"/>
          </a:lnRef>
          <a:fillRef idx="2">
            <a:schemeClr val="accent6"/>
          </a:fillRef>
          <a:effectRef idx="1">
            <a:schemeClr val="accent6"/>
          </a:effectRef>
          <a:fontRef idx="minor">
            <a:schemeClr val="dk1"/>
          </a:fontRef>
        </p:style>
        <p:txBody>
          <a:bodyPr anchor="ctr">
            <a:normAutofit/>
          </a:bodyP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MERCI POUR VOTRE ATTENTION</a:t>
            </a:r>
          </a:p>
        </p:txBody>
      </p:sp>
    </p:spTree>
    <p:extLst>
      <p:ext uri="{BB962C8B-B14F-4D97-AF65-F5344CB8AC3E}">
        <p14:creationId xmlns:p14="http://schemas.microsoft.com/office/powerpoint/2010/main" val="2507589296"/>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879</TotalTime>
  <Words>674</Words>
  <Application>Microsoft Macintosh PowerPoint</Application>
  <PresentationFormat>Widescreen</PresentationFormat>
  <Paragraphs>60</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Wingdings</vt:lpstr>
      <vt:lpstr>Arial</vt:lpstr>
      <vt:lpstr>Office Theme</vt:lpstr>
      <vt:lpstr>  Evaluation des avantages/risques environnementaux et sociaux des actions REDD+</vt:lpstr>
      <vt:lpstr>Etat d’avancement général de préparation de REDD+ en RDC</vt:lpstr>
      <vt:lpstr>Evaluation des risques Environnementaux et  Sociaux  selon SESA</vt:lpstr>
      <vt:lpstr>     Points Forts &amp; Opportunités  </vt:lpstr>
      <vt:lpstr>     Points Forts &amp; Opportunités  </vt:lpstr>
      <vt:lpstr>  Faiblesses &amp; Challenges:  </vt:lpstr>
      <vt:lpstr>Faiblesses &amp; Challenges</vt:lpstr>
      <vt:lpstr>Leçons apprises :  </vt:lpstr>
      <vt:lpstr>PowerPoint Presentation</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sebastien</dc:creator>
  <cp:lastModifiedBy>sebastien</cp:lastModifiedBy>
  <cp:revision>53</cp:revision>
  <dcterms:created xsi:type="dcterms:W3CDTF">2018-05-09T06:06:00Z</dcterms:created>
  <dcterms:modified xsi:type="dcterms:W3CDTF">2018-06-12T08:41:10Z</dcterms:modified>
</cp:coreProperties>
</file>