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</p:sldMasterIdLst>
  <p:notesMasterIdLst>
    <p:notesMasterId r:id="rId19"/>
  </p:notesMasterIdLst>
  <p:sldIdLst>
    <p:sldId id="364" r:id="rId3"/>
    <p:sldId id="375" r:id="rId4"/>
    <p:sldId id="448" r:id="rId5"/>
    <p:sldId id="442" r:id="rId6"/>
    <p:sldId id="449" r:id="rId7"/>
    <p:sldId id="450" r:id="rId8"/>
    <p:sldId id="452" r:id="rId9"/>
    <p:sldId id="428" r:id="rId10"/>
    <p:sldId id="438" r:id="rId11"/>
    <p:sldId id="443" r:id="rId12"/>
    <p:sldId id="445" r:id="rId13"/>
    <p:sldId id="446" r:id="rId14"/>
    <p:sldId id="408" r:id="rId15"/>
    <p:sldId id="451" r:id="rId16"/>
    <p:sldId id="394" r:id="rId17"/>
    <p:sldId id="447" r:id="rId18"/>
  </p:sldIdLst>
  <p:sldSz cx="9144000" cy="6858000" type="screen4x3"/>
  <p:notesSz cx="6858000" cy="91440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E7E40"/>
    <a:srgbClr val="346A35"/>
    <a:srgbClr val="FFC229"/>
    <a:srgbClr val="BC9BFF"/>
    <a:srgbClr val="DA9C00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705" autoAdjust="0"/>
  </p:normalViewPr>
  <p:slideViewPr>
    <p:cSldViewPr>
      <p:cViewPr varScale="1">
        <p:scale>
          <a:sx n="63" d="100"/>
          <a:sy n="63" d="100"/>
        </p:scale>
        <p:origin x="151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numRef>
              <c:f>'Both Abnove &amp; Below Ground'!$O$3:$O$15</c:f>
              <c:numCache>
                <c:formatCode>General</c:formatCode>
                <c:ptCount val="13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</c:numCache>
            </c:numRef>
          </c:cat>
          <c:val>
            <c:numRef>
              <c:f>'Both Abnove &amp; Below Ground'!$P$3:$P$15</c:f>
              <c:numCache>
                <c:formatCode>_(* #,##0_);_(* \(#,##0\);_(* "-"??_);_(@_)</c:formatCode>
                <c:ptCount val="13"/>
                <c:pt idx="0">
                  <c:v>106464486</c:v>
                </c:pt>
                <c:pt idx="1">
                  <c:v>105011686.3686578</c:v>
                </c:pt>
                <c:pt idx="2">
                  <c:v>103578711.43988192</c:v>
                </c:pt>
                <c:pt idx="3">
                  <c:v>102165290.68852666</c:v>
                </c:pt>
                <c:pt idx="4">
                  <c:v>102022913.02230662</c:v>
                </c:pt>
                <c:pt idx="5">
                  <c:v>101880733.77376522</c:v>
                </c:pt>
                <c:pt idx="6">
                  <c:v>101738752.66638762</c:v>
                </c:pt>
                <c:pt idx="7">
                  <c:v>101596969.42404389</c:v>
                </c:pt>
                <c:pt idx="8">
                  <c:v>100533732.37434216</c:v>
                </c:pt>
                <c:pt idx="9">
                  <c:v>99481622.359533966</c:v>
                </c:pt>
                <c:pt idx="10">
                  <c:v>98440522.93248719</c:v>
                </c:pt>
                <c:pt idx="11">
                  <c:v>95277226.380174458</c:v>
                </c:pt>
                <c:pt idx="12">
                  <c:v>92215579.481681153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7DD-4516-BC74-F474E9911FBA}"/>
            </c:ext>
          </c:extLst>
        </c:ser>
        <c:ser>
          <c:idx val="1"/>
          <c:order val="1"/>
          <c:marker>
            <c:symbol val="none"/>
          </c:marker>
          <c:cat>
            <c:numRef>
              <c:f>'Both Abnove &amp; Below Ground'!$O$3:$O$15</c:f>
              <c:numCache>
                <c:formatCode>General</c:formatCode>
                <c:ptCount val="13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</c:numCache>
            </c:numRef>
          </c:cat>
          <c:val>
            <c:numRef>
              <c:f>'Both Abnove &amp; Below Ground'!$P$3:$P$15</c:f>
              <c:numCache>
                <c:formatCode>_(* #,##0_);_(* \(#,##0\);_(* "-"??_);_(@_)</c:formatCode>
                <c:ptCount val="13"/>
                <c:pt idx="0">
                  <c:v>106464486</c:v>
                </c:pt>
                <c:pt idx="1">
                  <c:v>105011686.3686578</c:v>
                </c:pt>
                <c:pt idx="2">
                  <c:v>103578711.43988192</c:v>
                </c:pt>
                <c:pt idx="3">
                  <c:v>102165290.68852666</c:v>
                </c:pt>
                <c:pt idx="4">
                  <c:v>102022913.02230662</c:v>
                </c:pt>
                <c:pt idx="5">
                  <c:v>101880733.77376522</c:v>
                </c:pt>
                <c:pt idx="6">
                  <c:v>101738752.66638762</c:v>
                </c:pt>
                <c:pt idx="7">
                  <c:v>101596969.42404389</c:v>
                </c:pt>
                <c:pt idx="8">
                  <c:v>100533732.37434216</c:v>
                </c:pt>
                <c:pt idx="9">
                  <c:v>99481622.359533966</c:v>
                </c:pt>
                <c:pt idx="10">
                  <c:v>98440522.93248719</c:v>
                </c:pt>
                <c:pt idx="11">
                  <c:v>95277226.380174458</c:v>
                </c:pt>
                <c:pt idx="12">
                  <c:v>92215579.481681153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7DD-4516-BC74-F474E9911F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073088"/>
        <c:axId val="91929600"/>
      </c:lineChart>
      <c:catAx>
        <c:axId val="84073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340000"/>
          <a:lstStyle/>
          <a:p>
            <a:pPr>
              <a:defRPr sz="2000">
                <a:solidFill>
                  <a:srgbClr val="008000"/>
                </a:solidFill>
              </a:defRPr>
            </a:pPr>
            <a:endParaRPr lang="en-US"/>
          </a:p>
        </c:txPr>
        <c:crossAx val="91929600"/>
        <c:crosses val="autoZero"/>
        <c:auto val="1"/>
        <c:lblAlgn val="ctr"/>
        <c:lblOffset val="100"/>
        <c:noMultiLvlLbl val="0"/>
      </c:catAx>
      <c:valAx>
        <c:axId val="9192960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8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1600">
                    <a:solidFill>
                      <a:srgbClr val="008000"/>
                    </a:solidFill>
                  </a:rPr>
                  <a:t>tons of C</a:t>
                </a:r>
              </a:p>
            </c:rich>
          </c:tx>
          <c:overlay val="0"/>
        </c:title>
        <c:numFmt formatCode="_(* #,##0_);_(* \(#,##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rgbClr val="008000"/>
                </a:solidFill>
              </a:defRPr>
            </a:pPr>
            <a:endParaRPr lang="en-US"/>
          </a:p>
        </c:txPr>
        <c:crossAx val="8407308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B980B20-E9F2-442F-A5EA-8B71B6FA0EB8}" type="datetimeFigureOut">
              <a:rPr lang="en-GB" altLang="en-US"/>
              <a:pPr/>
              <a:t>18/10/2016</a:t>
            </a:fld>
            <a:endParaRPr lang="en-GB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269C369-8B5E-48F0-AD2A-2EAD123F596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705632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fi-FI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08" tIns="42204" rIns="84408" bIns="42204"/>
          <a:lstStyle>
            <a:lvl1pPr eaLnBrk="0" hangingPunct="0">
              <a:spcBef>
                <a:spcPct val="30000"/>
              </a:spcBef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AD43D2D-36D2-4F8E-8EEF-BC55C46773E7}" type="slidenum">
              <a:rPr lang="fi-FI" altLang="fi-FI" sz="1800">
                <a:solidFill>
                  <a:schemeClr val="bg1"/>
                </a:solidFill>
                <a:latin typeface="Georgia" panose="02040502050405020303" pitchFamily="18" charset="0"/>
                <a:cs typeface="Lucida Sans Unicode" panose="020B0602030504020204" pitchFamily="34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fi-FI" altLang="fi-FI" sz="1800">
              <a:solidFill>
                <a:schemeClr val="bg1"/>
              </a:solidFill>
              <a:latin typeface="Georgia" panose="02040502050405020303" pitchFamily="18" charset="0"/>
              <a:cs typeface="Lucida Sans Unicode" panose="020B0602030504020204" pitchFamily="34" charset="0"/>
            </a:endParaRPr>
          </a:p>
        </p:txBody>
      </p:sp>
      <p:sp>
        <p:nvSpPr>
          <p:cNvPr id="49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8113" cy="12487276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i-FI" altLang="fi-FI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172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08" tIns="42204" rIns="84408" bIns="42204"/>
          <a:lstStyle>
            <a:lvl1pPr eaLnBrk="0" hangingPunct="0">
              <a:spcBef>
                <a:spcPct val="30000"/>
              </a:spcBef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AD43D2D-36D2-4F8E-8EEF-BC55C46773E7}" type="slidenum">
              <a:rPr lang="fi-FI" altLang="fi-FI" sz="1800">
                <a:solidFill>
                  <a:schemeClr val="bg1"/>
                </a:solidFill>
                <a:latin typeface="Georgia" panose="02040502050405020303" pitchFamily="18" charset="0"/>
                <a:cs typeface="Lucida Sans Unicode" panose="020B0602030504020204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fi-FI" altLang="fi-FI" sz="1800">
              <a:solidFill>
                <a:schemeClr val="bg1"/>
              </a:solidFill>
              <a:latin typeface="Georgia" panose="02040502050405020303" pitchFamily="18" charset="0"/>
              <a:cs typeface="Lucida Sans Unicode" panose="020B0602030504020204" pitchFamily="34" charset="0"/>
            </a:endParaRPr>
          </a:p>
        </p:txBody>
      </p:sp>
      <p:sp>
        <p:nvSpPr>
          <p:cNvPr id="49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8113" cy="12487276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i-FI" altLang="fi-FI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285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Firmly grounded on ground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truthing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both AD and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Provides consistent two-year analyses of changes in AD into the past an into the future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Quantifies forest degradation in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other pools in a statistically sound fashion in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LiDAR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Both AD and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have been validated in several separate field campaigns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Comes equipped with a thorough uncertainty analysis by Monte Carlo methods, as required by IPCC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Has been approved by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FCPF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9C369-8B5E-48F0-AD2A-2EAD123F596B}" type="slidenum">
              <a:rPr lang="en-GB" altLang="en-US" smtClean="0"/>
              <a:pPr/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67633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cs typeface="Arial" pitchFamily="34" charset="0"/>
              </a:rPr>
              <a:t>forest stewardship – forest certification, governance, transparency, setting standards on products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9C369-8B5E-48F0-AD2A-2EAD123F596B}" type="slidenum">
              <a:rPr lang="en-GB" altLang="en-US" smtClean="0"/>
              <a:pPr/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06511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8F730B-49FE-4A4B-A43F-4873774B7884}" type="datetimeFigureOut">
              <a:rPr lang="fi-FI" altLang="en-US"/>
              <a:pPr/>
              <a:t>18.10.2016</a:t>
            </a:fld>
            <a:endParaRPr lang="fi-FI" alt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CCD8AF-74B2-4C56-A453-CDCAEF317464}" type="slidenum">
              <a:rPr lang="fi-FI" altLang="en-US"/>
              <a:pPr/>
              <a:t>‹#›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131802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2C9E61-5CE2-4150-8515-1140F9AECC76}" type="datetimeFigureOut">
              <a:rPr lang="fi-FI" altLang="en-US"/>
              <a:pPr/>
              <a:t>18.10.2016</a:t>
            </a:fld>
            <a:endParaRPr lang="fi-FI" alt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50F271-8BDB-4518-9080-11E28ABF4FD4}" type="slidenum">
              <a:rPr lang="fi-FI" altLang="en-US"/>
              <a:pPr/>
              <a:t>‹#›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2006636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D7CA64-1B77-43DC-8202-A37E351EADFC}" type="datetimeFigureOut">
              <a:rPr lang="fi-FI" altLang="en-US"/>
              <a:pPr/>
              <a:t>18.10.2016</a:t>
            </a:fld>
            <a:endParaRPr lang="fi-FI" alt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CF6DC7-B923-4C61-867A-75FC12CEC358}" type="slidenum">
              <a:rPr lang="fi-FI" altLang="en-US"/>
              <a:pPr/>
              <a:t>‹#›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3104049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0C36CF-2551-496D-95A1-C92C74879373}" type="datetimeFigureOut">
              <a:rPr lang="fi-FI" altLang="en-US"/>
              <a:pPr/>
              <a:t>18.10.2016</a:t>
            </a:fld>
            <a:endParaRPr lang="fi-FI" alt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0289B3-CD7F-4572-BA71-44075DFB3932}" type="slidenum">
              <a:rPr lang="fi-FI" altLang="en-US"/>
              <a:pPr/>
              <a:t>‹#›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2025987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3A7537-946C-4BB9-94AE-2C4D7246994E}" type="datetimeFigureOut">
              <a:rPr lang="fi-FI" altLang="en-US"/>
              <a:pPr/>
              <a:t>18.10.2016</a:t>
            </a:fld>
            <a:endParaRPr lang="fi-FI" alt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5324BA-4837-45D8-8B6F-782739C7BC2E}" type="slidenum">
              <a:rPr lang="fi-FI" altLang="en-US"/>
              <a:pPr/>
              <a:t>‹#›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3066097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94CCFE-C8C6-41E2-8BA8-49A5EF657EDE}" type="datetimeFigureOut">
              <a:rPr lang="fi-FI" altLang="en-US"/>
              <a:pPr/>
              <a:t>18.10.2016</a:t>
            </a:fld>
            <a:endParaRPr lang="fi-FI" alt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B3C2B7-CD5E-40EA-9194-181F99985BDD}" type="slidenum">
              <a:rPr lang="fi-FI" altLang="en-US"/>
              <a:pPr/>
              <a:t>‹#›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3534553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C83D19-47E9-46DD-9C30-E89E41A45A36}" type="datetimeFigureOut">
              <a:rPr lang="fi-FI" altLang="en-US"/>
              <a:pPr/>
              <a:t>18.10.2016</a:t>
            </a:fld>
            <a:endParaRPr lang="fi-FI" altLang="en-US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AEC90D-73FB-4D0C-9232-7E0C21E901B0}" type="slidenum">
              <a:rPr lang="fi-FI" altLang="en-US"/>
              <a:pPr/>
              <a:t>‹#›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327824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854CA4-9428-4CDF-B9D9-2DBC2012D7EC}" type="datetimeFigureOut">
              <a:rPr lang="fi-FI" altLang="en-US"/>
              <a:pPr/>
              <a:t>18.10.2016</a:t>
            </a:fld>
            <a:endParaRPr lang="fi-FI" altLang="en-US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589C1-C334-471F-BEED-7C8676CED7A8}" type="slidenum">
              <a:rPr lang="fi-FI" altLang="en-US"/>
              <a:pPr/>
              <a:t>‹#›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652943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A688BD-9AC4-41F5-A780-DCA9E122F161}" type="datetimeFigureOut">
              <a:rPr lang="fi-FI" altLang="en-US"/>
              <a:pPr/>
              <a:t>18.10.2016</a:t>
            </a:fld>
            <a:endParaRPr lang="fi-FI" altLang="en-US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3F64EC-6F61-4964-AA7F-B6168F6653C6}" type="slidenum">
              <a:rPr lang="fi-FI" altLang="en-US"/>
              <a:pPr/>
              <a:t>‹#›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3782073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FD53A8-20FB-47DC-B6A7-790D165EBD49}" type="datetimeFigureOut">
              <a:rPr lang="fi-FI" altLang="en-US"/>
              <a:pPr/>
              <a:t>18.10.2016</a:t>
            </a:fld>
            <a:endParaRPr lang="fi-FI" altLang="en-US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A8764C-416E-4470-A6E3-9777C0A7F15F}" type="slidenum">
              <a:rPr lang="fi-FI" altLang="en-US"/>
              <a:pPr/>
              <a:t>‹#›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15698093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03CEDA-1B0F-4CB2-AF4B-1245DDDA8CB8}" type="datetimeFigureOut">
              <a:rPr lang="fi-FI" altLang="en-US"/>
              <a:pPr/>
              <a:t>18.10.2016</a:t>
            </a:fld>
            <a:endParaRPr lang="fi-FI" altLang="en-US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135C7D-C7DD-44B6-93E5-0A70B42F9F93}" type="slidenum">
              <a:rPr lang="fi-FI" altLang="en-US"/>
              <a:pPr/>
              <a:t>‹#›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1870175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ED7718-F292-408A-B3D4-888B3E8AC434}" type="datetimeFigureOut">
              <a:rPr lang="fi-FI" altLang="en-US"/>
              <a:pPr/>
              <a:t>18.10.2016</a:t>
            </a:fld>
            <a:endParaRPr lang="fi-FI" alt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1EF50-A064-4F10-BD31-387E7CEB1503}" type="slidenum">
              <a:rPr lang="fi-FI" altLang="en-US"/>
              <a:pPr/>
              <a:t>‹#›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39948908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4D0C6B-EAB1-4DA1-9DF7-26975F2A23DB}" type="datetimeFigureOut">
              <a:rPr lang="fi-FI" altLang="en-US"/>
              <a:pPr/>
              <a:t>18.10.2016</a:t>
            </a:fld>
            <a:endParaRPr lang="fi-FI" altLang="en-US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F760C-FE26-4C6A-A853-7014A74EBC5F}" type="slidenum">
              <a:rPr lang="fi-FI" altLang="en-US"/>
              <a:pPr/>
              <a:t>‹#›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18498573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A1D606-D304-45C7-BCE4-4EBA1DA2446F}" type="datetimeFigureOut">
              <a:rPr lang="fi-FI" altLang="en-US"/>
              <a:pPr/>
              <a:t>18.10.2016</a:t>
            </a:fld>
            <a:endParaRPr lang="fi-FI" alt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B098C4-CE4F-40F0-819B-3C6232B4D3AC}" type="slidenum">
              <a:rPr lang="fi-FI" altLang="en-US"/>
              <a:pPr/>
              <a:t>‹#›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40516153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EA3229-6606-4575-857B-F9B84025317E}" type="datetimeFigureOut">
              <a:rPr lang="fi-FI" altLang="en-US"/>
              <a:pPr/>
              <a:t>18.10.2016</a:t>
            </a:fld>
            <a:endParaRPr lang="fi-FI" alt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BC7F0C-1CA5-4359-BB90-0C39AB585266}" type="slidenum">
              <a:rPr lang="fi-FI" altLang="en-US"/>
              <a:pPr/>
              <a:t>‹#›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823282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96A54D-0CB2-4965-BDF3-2A8032EB5BCA}" type="datetimeFigureOut">
              <a:rPr lang="fi-FI" altLang="en-US"/>
              <a:pPr/>
              <a:t>18.10.2016</a:t>
            </a:fld>
            <a:endParaRPr lang="fi-FI" alt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0DF445-75DB-49DF-BBD0-9891A8313592}" type="slidenum">
              <a:rPr lang="fi-FI" altLang="en-US"/>
              <a:pPr/>
              <a:t>‹#›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3059437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749D32-40A4-4C16-9219-736BD0FB12D5}" type="datetimeFigureOut">
              <a:rPr lang="fi-FI" altLang="en-US"/>
              <a:pPr/>
              <a:t>18.10.2016</a:t>
            </a:fld>
            <a:endParaRPr lang="fi-FI" altLang="en-US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E32873-4345-4B1A-A5FD-B12953DBBCEC}" type="slidenum">
              <a:rPr lang="fi-FI" altLang="en-US"/>
              <a:pPr/>
              <a:t>‹#›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2784090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52BA4F-1BE7-47EA-B7B1-468AB9BFD143}" type="datetimeFigureOut">
              <a:rPr lang="fi-FI" altLang="en-US"/>
              <a:pPr/>
              <a:t>18.10.2016</a:t>
            </a:fld>
            <a:endParaRPr lang="fi-FI" altLang="en-US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6E605E-B685-4EB4-8633-4B52F5211E7D}" type="slidenum">
              <a:rPr lang="fi-FI" altLang="en-US"/>
              <a:pPr/>
              <a:t>‹#›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542047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BB5CBA-2EF9-4ABF-8391-C7D36FE1D944}" type="datetimeFigureOut">
              <a:rPr lang="fi-FI" altLang="en-US"/>
              <a:pPr/>
              <a:t>18.10.2016</a:t>
            </a:fld>
            <a:endParaRPr lang="fi-FI" altLang="en-US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7D79C8-D126-42CD-9D03-1541F3CE9D6F}" type="slidenum">
              <a:rPr lang="fi-FI" altLang="en-US"/>
              <a:pPr/>
              <a:t>‹#›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714511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808FA6-FA04-44D8-BBBB-B183630229B9}" type="datetimeFigureOut">
              <a:rPr lang="fi-FI" altLang="en-US"/>
              <a:pPr/>
              <a:t>18.10.2016</a:t>
            </a:fld>
            <a:endParaRPr lang="fi-FI" altLang="en-US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56B2A7-D4FC-4213-9495-95575DE89DE7}" type="slidenum">
              <a:rPr lang="fi-FI" altLang="en-US"/>
              <a:pPr/>
              <a:t>‹#›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1960598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8A6510-2D37-498B-B46A-C0A9C60CE5DF}" type="datetimeFigureOut">
              <a:rPr lang="fi-FI" altLang="en-US"/>
              <a:pPr/>
              <a:t>18.10.2016</a:t>
            </a:fld>
            <a:endParaRPr lang="fi-FI" altLang="en-US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E2311-6BC8-4461-B6F5-A6EEA01A255C}" type="slidenum">
              <a:rPr lang="fi-FI" altLang="en-US"/>
              <a:pPr/>
              <a:t>‹#›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264899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5ACC85-67C1-4A49-A595-61D0FAE288DF}" type="datetimeFigureOut">
              <a:rPr lang="fi-FI" altLang="en-US"/>
              <a:pPr/>
              <a:t>18.10.2016</a:t>
            </a:fld>
            <a:endParaRPr lang="fi-FI" altLang="en-US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55BD6-6E74-4660-8457-FE468E8A8385}" type="slidenum">
              <a:rPr lang="fi-FI" altLang="en-US"/>
              <a:pPr/>
              <a:t>‹#›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2191726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en-US"/>
              <a:t>Muokkaa perustyyl. napsautt.</a:t>
            </a:r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en-US"/>
              <a:t>Muokkaa tekstin perustyylejä napsauttamalla</a:t>
            </a:r>
          </a:p>
          <a:p>
            <a:pPr lvl="1"/>
            <a:r>
              <a:rPr lang="fi-FI" altLang="en-US"/>
              <a:t>toinen taso</a:t>
            </a:r>
          </a:p>
          <a:p>
            <a:pPr lvl="2"/>
            <a:r>
              <a:rPr lang="fi-FI" altLang="en-US"/>
              <a:t>kolmas taso</a:t>
            </a:r>
          </a:p>
          <a:p>
            <a:pPr lvl="3"/>
            <a:r>
              <a:rPr lang="fi-FI" altLang="en-US"/>
              <a:t>neljäs taso</a:t>
            </a:r>
          </a:p>
          <a:p>
            <a:pPr lvl="4"/>
            <a:r>
              <a:rPr lang="fi-FI" altLang="en-US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E8F91"/>
                </a:solidFill>
              </a:defRPr>
            </a:lvl1pPr>
          </a:lstStyle>
          <a:p>
            <a:fld id="{70AB0A24-C685-47A5-A270-91D52F1BCF68}" type="datetimeFigureOut">
              <a:rPr lang="fi-FI" altLang="en-US"/>
              <a:pPr/>
              <a:t>18.10.2016</a:t>
            </a:fld>
            <a:endParaRPr lang="fi-FI" alt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E8F9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E8F91"/>
                </a:solidFill>
              </a:defRPr>
            </a:lvl1pPr>
          </a:lstStyle>
          <a:p>
            <a:fld id="{DA87F968-104B-4381-98FD-C8BDD0E2B799}" type="slidenum">
              <a:rPr lang="fi-FI" altLang="en-US"/>
              <a:pPr/>
              <a:t>‹#›</a:t>
            </a:fld>
            <a:endParaRPr lang="fi-FI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en-US"/>
              <a:t>Muokkaa perustyyl. napsautt.</a:t>
            </a:r>
          </a:p>
        </p:txBody>
      </p:sp>
      <p:sp>
        <p:nvSpPr>
          <p:cNvPr id="2051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en-US"/>
              <a:t>Muokkaa tekstin perustyylejä napsauttamalla</a:t>
            </a:r>
          </a:p>
          <a:p>
            <a:pPr lvl="1"/>
            <a:r>
              <a:rPr lang="fi-FI" altLang="en-US"/>
              <a:t>toinen taso</a:t>
            </a:r>
          </a:p>
          <a:p>
            <a:pPr lvl="2"/>
            <a:r>
              <a:rPr lang="fi-FI" altLang="en-US"/>
              <a:t>kolmas taso</a:t>
            </a:r>
          </a:p>
          <a:p>
            <a:pPr lvl="3"/>
            <a:r>
              <a:rPr lang="fi-FI" altLang="en-US"/>
              <a:t>neljäs taso</a:t>
            </a:r>
          </a:p>
          <a:p>
            <a:pPr lvl="4"/>
            <a:r>
              <a:rPr lang="fi-FI" altLang="en-US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E8F91"/>
                </a:solidFill>
              </a:defRPr>
            </a:lvl1pPr>
          </a:lstStyle>
          <a:p>
            <a:fld id="{DEFC77A4-EB73-4773-8749-EA606B0722F0}" type="datetimeFigureOut">
              <a:rPr lang="fi-FI" altLang="en-US"/>
              <a:pPr/>
              <a:t>18.10.2016</a:t>
            </a:fld>
            <a:endParaRPr lang="fi-FI" alt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E8F9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E8F91"/>
                </a:solidFill>
              </a:defRPr>
            </a:lvl1pPr>
          </a:lstStyle>
          <a:p>
            <a:fld id="{B1510AAE-7034-458D-8A54-6EB91F46F30B}" type="slidenum">
              <a:rPr lang="fi-FI" altLang="en-US"/>
              <a:pPr/>
              <a:t>‹#›</a:t>
            </a:fld>
            <a:endParaRPr lang="fi-FI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report.arbonaut.com/arbo_site_uploaded_files/pdf/An%20accurate%20REDD+%20reference%20level%20for%20Terai%20Arc%20Landscape,%20Nepal%20using%20LiDAR%20Assisted%20Multi-source%20Programme%20(LAMP).pdf" TargetMode="External"/><Relationship Id="rId2" Type="http://schemas.openxmlformats.org/officeDocument/2006/relationships/hyperlink" Target="https://www.forestcarbonpartnership.org/sites/fcp/files/2014/MArch/March/Nepal%20ER-PIN%20Annexes%20CF9%20(Final).pdf" TargetMode="External"/><Relationship Id="rId1" Type="http://schemas.openxmlformats.org/officeDocument/2006/relationships/slideLayout" Target="../slideLayouts/slideLayout19.xml"/><Relationship Id="rId5" Type="http://schemas.openxmlformats.org/officeDocument/2006/relationships/hyperlink" Target="http://gfoi.org/sites/default/files/MGD_copyedited06082014.pdf" TargetMode="External"/><Relationship Id="rId4" Type="http://schemas.openxmlformats.org/officeDocument/2006/relationships/hyperlink" Target="http://report.arbonaut.com/arbo_site_uploaded_files/pdf/pdf/Estimation%20of%20Forest%20Carbon%20Using%20LiDAR-Assisted%20Multi-source%20Programme%20(LAMP)%20in%20Nepal.pd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bonaut.com/" TargetMode="External"/><Relationship Id="rId2" Type="http://schemas.openxmlformats.org/officeDocument/2006/relationships/hyperlink" Target="mailto:basanta.gautam@arbonaut.com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-366180" y="800969"/>
            <a:ext cx="9900592" cy="173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2D313C"/>
                </a:solidFill>
                <a:latin typeface="Georgia" pitchFamily="18" charset="0"/>
                <a:ea typeface="Microsoft YaHei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2D313C"/>
                </a:solidFill>
                <a:latin typeface="Georgia" pitchFamily="18" charset="0"/>
                <a:ea typeface="Microsoft YaHei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D313C"/>
                </a:solidFill>
                <a:latin typeface="Georgia" pitchFamily="18" charset="0"/>
                <a:ea typeface="Microsoft YaHei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D313C"/>
                </a:solidFill>
                <a:latin typeface="Georgia" pitchFamily="18" charset="0"/>
                <a:ea typeface="Microsoft YaHei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D313C"/>
                </a:solidFill>
                <a:latin typeface="Georgia" pitchFamily="18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D313C"/>
                </a:solidFill>
                <a:latin typeface="Georgia" pitchFamily="18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D313C"/>
                </a:solidFill>
                <a:latin typeface="Georgia" pitchFamily="18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D313C"/>
                </a:solidFill>
                <a:latin typeface="Georgia" pitchFamily="18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D313C"/>
                </a:solidFill>
                <a:latin typeface="Georgia" pitchFamily="18" charset="0"/>
                <a:ea typeface="Microsoft YaHei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fi-FI" sz="2700" b="1" dirty="0">
              <a:latin typeface="Trebuchet MS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fi-FI" sz="2700" b="1" dirty="0">
              <a:solidFill>
                <a:schemeClr val="tx1"/>
              </a:solidFill>
              <a:latin typeface="Trebuchet MS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2700" b="1" dirty="0">
                <a:solidFill>
                  <a:schemeClr val="tx1"/>
                </a:solidFill>
                <a:latin typeface="Verdana" pitchFamily="34" charset="0"/>
              </a:rPr>
              <a:t>Potential Income from REDD+ Activities from Nepal’s Terai Arc Landscape (TAL)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fi-FI" sz="2700" b="1" dirty="0">
              <a:latin typeface="Trebuchet MS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620086"/>
              </p:ext>
            </p:extLst>
          </p:nvPr>
        </p:nvGraphicFramePr>
        <p:xfrm>
          <a:off x="26988" y="5094288"/>
          <a:ext cx="9072562" cy="823912"/>
        </p:xfrm>
        <a:graphic>
          <a:graphicData uri="http://schemas.openxmlformats.org/drawingml/2006/table">
            <a:tbl>
              <a:tblPr/>
              <a:tblGrid>
                <a:gridCol w="720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00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3912">
                <a:tc>
                  <a:txBody>
                    <a:bodyPr/>
                    <a:lstStyle/>
                    <a:p>
                      <a:pPr algn="ctr"/>
                      <a:endParaRPr lang="fi-FI" sz="1800" b="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International Research Symposium on Valuation of Forest Ecosystems and their Services             18th October 2016, Colombo, Sri Lanka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altLang="fi-F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12652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fi-FI" sz="2200" b="1" i="1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 </a:t>
            </a:r>
            <a:endParaRPr kumimoji="0" lang="en-US" altLang="fi-F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745000" y="2843644"/>
            <a:ext cx="568136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fi-FI" sz="2400" b="1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  Basanta Gautam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altLang="fi-FI" sz="2400" b="1" dirty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Calibri" pitchFamily="34" charset="0"/>
              </a:rPr>
              <a:t>REDD+ and Sustainable Forestry Unit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altLang="fi-FI" sz="2400" b="1" dirty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Calibri" pitchFamily="34" charset="0"/>
              </a:rPr>
              <a:t>Arbonaut Ltd., Finland</a:t>
            </a:r>
            <a:endParaRPr kumimoji="0" lang="en-US" altLang="fi-FI" sz="2400" b="1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4446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074448" y="29744"/>
            <a:ext cx="5011308" cy="461665"/>
          </a:xfrm>
          <a:prstGeom prst="rect">
            <a:avLst/>
          </a:prstGeom>
          <a:solidFill>
            <a:srgbClr val="FFCC00"/>
          </a:solidFill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fi-FI" sz="2400" b="1" dirty="0">
                <a:solidFill>
                  <a:srgbClr val="000000"/>
                </a:solidFill>
                <a:latin typeface="Verdana"/>
                <a:ea typeface="+mn-ea"/>
              </a:rPr>
              <a:t>Emissions reduction targets</a:t>
            </a:r>
            <a:endParaRPr lang="en-US" sz="2400" b="1" dirty="0">
              <a:solidFill>
                <a:srgbClr val="000000"/>
              </a:solidFill>
              <a:latin typeface="Verdana"/>
              <a:ea typeface="+mn-ea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509499"/>
              </p:ext>
            </p:extLst>
          </p:nvPr>
        </p:nvGraphicFramePr>
        <p:xfrm>
          <a:off x="389113" y="908720"/>
          <a:ext cx="8381999" cy="5308850"/>
        </p:xfrm>
        <a:graphic>
          <a:graphicData uri="http://schemas.openxmlformats.org/drawingml/2006/table">
            <a:tbl>
              <a:tblPr firstRow="1" firstCol="1" bandRow="1"/>
              <a:tblGrid>
                <a:gridCol w="3218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13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98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27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2874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rgbClr val="008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rgbClr val="008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8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Intervention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8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Cumulative emissions reduction from BAU (millions of tons CO</a:t>
                      </a:r>
                      <a:r>
                        <a:rPr lang="en-US" sz="2000" b="1" baseline="-25000" dirty="0">
                          <a:solidFill>
                            <a:srgbClr val="008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2000" b="1" dirty="0">
                          <a:solidFill>
                            <a:srgbClr val="008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49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8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 years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8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(2015 -2020)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8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 years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8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(2015 -2025)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8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 years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8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(2015 -2030)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287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8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Sustainable management of forests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8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9.9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8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29.2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8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49.0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765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8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Installed biogas plants 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8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0.9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8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3.4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8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6.5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44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8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Improved cook stoves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8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0.3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8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1.1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8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2.0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765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8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Land use planning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8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2.8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8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8.3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8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13.9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287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8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Private forestry/tree nurseries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8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0.1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8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0.7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8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1.4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435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8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8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14.0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8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42.7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8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72.8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6081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178848" y="45720"/>
            <a:ext cx="6811480" cy="461665"/>
          </a:xfrm>
          <a:prstGeom prst="rect">
            <a:avLst/>
          </a:prstGeom>
          <a:solidFill>
            <a:srgbClr val="FFCC00"/>
          </a:solidFill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fi-FI" sz="2400" b="1" dirty="0">
                <a:solidFill>
                  <a:srgbClr val="000000"/>
                </a:solidFill>
                <a:latin typeface="Verdana"/>
                <a:ea typeface="+mn-ea"/>
              </a:rPr>
              <a:t>Potential </a:t>
            </a:r>
            <a:r>
              <a:rPr lang="fi-FI" sz="2400" b="1" dirty="0">
                <a:solidFill>
                  <a:srgbClr val="000000"/>
                </a:solidFill>
                <a:latin typeface="Verdana"/>
              </a:rPr>
              <a:t>I</a:t>
            </a:r>
            <a:r>
              <a:rPr lang="fi-FI" sz="2400" b="1" dirty="0">
                <a:solidFill>
                  <a:srgbClr val="000000"/>
                </a:solidFill>
                <a:latin typeface="Verdana"/>
                <a:ea typeface="+mn-ea"/>
              </a:rPr>
              <a:t>ncome by Activities (MUSD)</a:t>
            </a:r>
            <a:endParaRPr lang="en-US" sz="2400" b="1" dirty="0">
              <a:solidFill>
                <a:srgbClr val="000000"/>
              </a:solidFill>
              <a:latin typeface="Verdana"/>
              <a:ea typeface="+mn-e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1052736"/>
            <a:ext cx="8640960" cy="536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131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809016" y="30480"/>
            <a:ext cx="5591595" cy="461665"/>
          </a:xfrm>
          <a:prstGeom prst="rect">
            <a:avLst/>
          </a:prstGeom>
          <a:solidFill>
            <a:srgbClr val="FFCC00"/>
          </a:solidFill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fi-FI" sz="2400" b="1" dirty="0">
                <a:solidFill>
                  <a:srgbClr val="000000"/>
                </a:solidFill>
                <a:latin typeface="Verdana"/>
                <a:ea typeface="+mn-ea"/>
              </a:rPr>
              <a:t>Total Potential Income (MUSD)</a:t>
            </a:r>
            <a:endParaRPr lang="en-US" sz="2400" b="1" dirty="0">
              <a:solidFill>
                <a:srgbClr val="000000"/>
              </a:solidFill>
              <a:latin typeface="Verdana"/>
              <a:ea typeface="+mn-e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552" y="1052736"/>
            <a:ext cx="7878470" cy="520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844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Science of carbon accounting is evolving and this method utilizes best data and scientific methods available;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Work follows the standards and guidelines of the IPCC and </a:t>
            </a:r>
            <a:r>
              <a:rPr lang="en-US" sz="2400" dirty="0" err="1"/>
              <a:t>FCPF</a:t>
            </a:r>
            <a:r>
              <a:rPr lang="en-US" sz="2400" dirty="0"/>
              <a:t>;</a:t>
            </a:r>
          </a:p>
          <a:p>
            <a:pPr marL="457200">
              <a:buFont typeface="Wingdings" panose="05000000000000000000" pitchFamily="2" charset="2"/>
              <a:buChar char="Ø"/>
            </a:pPr>
            <a:endParaRPr lang="en-US" sz="2400" dirty="0">
              <a:cs typeface="Arial" pitchFamily="34" charset="0"/>
            </a:endParaRPr>
          </a:p>
          <a:p>
            <a:pPr lvl="0"/>
            <a:r>
              <a:rPr lang="en-US" sz="2400" dirty="0"/>
              <a:t>The methodology is equipped with a thorough uncertainty analysis by Monte Carlo analysis, as required by the IPCC.</a:t>
            </a:r>
          </a:p>
          <a:p>
            <a:pPr marL="457200">
              <a:buFont typeface="Wingdings" panose="05000000000000000000" pitchFamily="2" charset="2"/>
              <a:buChar char="§"/>
            </a:pPr>
            <a:endParaRPr lang="en-US" sz="2400" dirty="0">
              <a:cs typeface="Arial" pitchFamily="34" charset="0"/>
            </a:endParaRPr>
          </a:p>
          <a:p>
            <a:pPr marL="114300" indent="0">
              <a:buNone/>
            </a:pPr>
            <a:endParaRPr lang="en-US" sz="2400" dirty="0">
              <a:cs typeface="Arial" pitchFamily="34" charset="0"/>
            </a:endParaRP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043904" y="17719"/>
            <a:ext cx="5086649" cy="461665"/>
          </a:xfrm>
          <a:prstGeom prst="rect">
            <a:avLst/>
          </a:prstGeom>
          <a:solidFill>
            <a:srgbClr val="FFCC00"/>
          </a:solidFill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fi-FI" sz="2400" b="1" dirty="0">
                <a:solidFill>
                  <a:srgbClr val="000000"/>
                </a:solidFill>
                <a:latin typeface="Verdana"/>
              </a:rPr>
              <a:t>Summary and Key Strenghts</a:t>
            </a:r>
            <a:endParaRPr lang="en-US" sz="2400" b="1" dirty="0">
              <a:solidFill>
                <a:srgbClr val="000000"/>
              </a:solidFill>
              <a:latin typeface="Verdan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29469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52596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The approach could be piloted in Sri Lanka (at least at subnational level);</a:t>
            </a:r>
          </a:p>
          <a:p>
            <a:pPr marL="0" indent="0">
              <a:buNone/>
            </a:pPr>
            <a:endParaRPr lang="en-US" sz="2400" dirty="0"/>
          </a:p>
          <a:p>
            <a:pPr marL="457200">
              <a:buFont typeface="Wingdings" panose="05000000000000000000" pitchFamily="2" charset="2"/>
              <a:buChar char="§"/>
            </a:pPr>
            <a:r>
              <a:rPr lang="en-US" sz="2400" dirty="0">
                <a:cs typeface="Arial" pitchFamily="34" charset="0"/>
              </a:rPr>
              <a:t>Sri Lanka could implement/strengthen Community Forestry and Participatory Forest Management Systems (key to success of REDD+ program);</a:t>
            </a:r>
          </a:p>
          <a:p>
            <a:pPr marL="457200">
              <a:buFont typeface="Wingdings" panose="05000000000000000000" pitchFamily="2" charset="2"/>
              <a:buChar char="§"/>
            </a:pPr>
            <a:endParaRPr lang="en-US" sz="2400" dirty="0">
              <a:cs typeface="Arial" pitchFamily="34" charset="0"/>
            </a:endParaRPr>
          </a:p>
          <a:p>
            <a:pPr marL="457200">
              <a:buFont typeface="Wingdings" panose="05000000000000000000" pitchFamily="2" charset="2"/>
              <a:buChar char="§"/>
            </a:pPr>
            <a:r>
              <a:rPr lang="en-US" sz="2400" dirty="0">
                <a:cs typeface="Arial" pitchFamily="34" charset="0"/>
              </a:rPr>
              <a:t>Focus should be given to more attractive schemes, which might reward Sri Lanka for forest stewardship, NCBs, PES rather than for only emissions saved.</a:t>
            </a:r>
          </a:p>
          <a:p>
            <a:pPr marL="114300" indent="0">
              <a:buNone/>
            </a:pPr>
            <a:endParaRPr lang="en-US" sz="2400" dirty="0">
              <a:cs typeface="Arial" pitchFamily="34" charset="0"/>
            </a:endParaRP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815304" y="48199"/>
            <a:ext cx="5485797" cy="461665"/>
          </a:xfrm>
          <a:prstGeom prst="rect">
            <a:avLst/>
          </a:prstGeom>
          <a:solidFill>
            <a:srgbClr val="FFCC00"/>
          </a:solidFill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fi-FI" sz="2400" b="1" dirty="0">
                <a:solidFill>
                  <a:srgbClr val="000000"/>
                </a:solidFill>
                <a:latin typeface="Verdana"/>
              </a:rPr>
              <a:t>Recommendations to the GoSL</a:t>
            </a:r>
            <a:endParaRPr lang="en-US" sz="2400" b="1" dirty="0">
              <a:solidFill>
                <a:srgbClr val="000000"/>
              </a:solidFill>
              <a:latin typeface="Verdan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56820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836712"/>
            <a:ext cx="9144000" cy="4691063"/>
          </a:xfrm>
        </p:spPr>
        <p:txBody>
          <a:bodyPr/>
          <a:lstStyle/>
          <a:p>
            <a:pPr>
              <a:defRPr/>
            </a:pPr>
            <a:r>
              <a:rPr lang="en-GB" sz="1500" dirty="0">
                <a:latin typeface="+mn-lt"/>
              </a:rPr>
              <a:t>REDD-cell. 2014. Nepal’s Emission Reductions –Program Idea Note (ER-PIN) to FCPF’s Carbon Fund</a:t>
            </a:r>
            <a:r>
              <a:rPr lang="en-US" sz="1500" dirty="0">
                <a:latin typeface="+mn-lt"/>
              </a:rPr>
              <a:t>. </a:t>
            </a:r>
          </a:p>
          <a:p>
            <a:pPr>
              <a:defRPr/>
            </a:pPr>
            <a:r>
              <a:rPr lang="en-US" sz="1500" dirty="0">
                <a:latin typeface="+mn-lt"/>
                <a:hlinkClick r:id="rId2"/>
              </a:rPr>
              <a:t>https://www.forestcarbonpartnership.org/sites/fcp/files/2014/MArch/March/Nepal%20ER-PIN%20Annexes%20CF9%20%28Final%29.pdf</a:t>
            </a:r>
            <a:endParaRPr lang="en-US" sz="1500" dirty="0">
              <a:latin typeface="+mn-lt"/>
            </a:endParaRPr>
          </a:p>
          <a:p>
            <a:pPr>
              <a:defRPr/>
            </a:pPr>
            <a:endParaRPr lang="en-US" sz="1500" dirty="0">
              <a:latin typeface="+mn-lt"/>
            </a:endParaRPr>
          </a:p>
          <a:p>
            <a:pPr>
              <a:defRPr/>
            </a:pPr>
            <a:r>
              <a:rPr lang="en-US" sz="1600" dirty="0"/>
              <a:t>Joshi et al. 2014. An accurate REDD+ Reference Level for </a:t>
            </a:r>
            <a:r>
              <a:rPr lang="en-US" sz="1600" dirty="0" err="1"/>
              <a:t>Terai</a:t>
            </a:r>
            <a:r>
              <a:rPr lang="en-US" sz="1600" dirty="0"/>
              <a:t> Arc Landscape, Nepal using LiDAR Assisted Multi-source Program (LAMP)</a:t>
            </a:r>
            <a:r>
              <a:rPr lang="en-US" sz="1600" i="1" dirty="0"/>
              <a:t>. </a:t>
            </a:r>
            <a:r>
              <a:rPr lang="en-US" sz="1600" i="1" dirty="0" err="1"/>
              <a:t>Banko</a:t>
            </a:r>
            <a:r>
              <a:rPr lang="en-US" sz="1600" i="1" dirty="0"/>
              <a:t> </a:t>
            </a:r>
            <a:r>
              <a:rPr lang="en-US" sz="1600" i="1" dirty="0" err="1"/>
              <a:t>Janakari</a:t>
            </a:r>
            <a:r>
              <a:rPr lang="en-US" sz="1600" i="1" dirty="0"/>
              <a:t>, A Journal for Forestry Information in Nepal. </a:t>
            </a:r>
            <a:r>
              <a:rPr lang="en-US" sz="1600" i="1" dirty="0" err="1"/>
              <a:t>Vol</a:t>
            </a:r>
            <a:r>
              <a:rPr lang="en-US" sz="1600" i="1" dirty="0"/>
              <a:t> 24-1. </a:t>
            </a:r>
            <a:r>
              <a:rPr lang="en-US" sz="1600" i="1" dirty="0">
                <a:hlinkClick r:id="rId3"/>
              </a:rPr>
              <a:t>http://report.arbonaut.com/arbo_site_uploaded_files/pdf/An%20accurate%20REDD+%20reference%20level%20for%20Terai%20Arc%20Landscape,%20Nepal%20using%20LiDAR%20Assisted%20Multi-source%20Programme%20%28LAMP%29.pdf</a:t>
            </a:r>
            <a:endParaRPr lang="en-US" sz="1600" i="1" dirty="0"/>
          </a:p>
          <a:p>
            <a:pPr>
              <a:defRPr/>
            </a:pPr>
            <a:endParaRPr lang="en-US" sz="1500" dirty="0">
              <a:latin typeface="+mn-lt"/>
            </a:endParaRPr>
          </a:p>
          <a:p>
            <a:pPr>
              <a:defRPr/>
            </a:pPr>
            <a:r>
              <a:rPr lang="en-US" sz="1500" dirty="0">
                <a:latin typeface="+mn-lt"/>
              </a:rPr>
              <a:t>Gautam et al. 2013. Estimation of Forest Carbon Using LiDAR-Assisted Multi-source Programme (LAMP) in Nepal. </a:t>
            </a:r>
            <a:r>
              <a:rPr lang="en-US" sz="1500" u="sng" dirty="0">
                <a:latin typeface="+mn-lt"/>
                <a:hlinkClick r:id="rId4"/>
              </a:rPr>
              <a:t>http://report.arbonaut.com/arbo_site_uploaded_files/pdf/pdf/Estimation%20of%20Forest%20Carbon%20Using%20LiDAR-Assisted%20Multi-source%20Programme%20%28LAMP%29%20in%20Nepal.pdf</a:t>
            </a:r>
            <a:endParaRPr lang="en-US" sz="1500" u="sng" dirty="0">
              <a:latin typeface="+mn-lt"/>
            </a:endParaRPr>
          </a:p>
          <a:p>
            <a:pPr>
              <a:defRPr/>
            </a:pPr>
            <a:endParaRPr lang="en-US" sz="1500" u="sng" dirty="0">
              <a:latin typeface="+mn-lt"/>
            </a:endParaRPr>
          </a:p>
          <a:p>
            <a:pPr>
              <a:defRPr/>
            </a:pPr>
            <a:r>
              <a:rPr lang="en-US" sz="1600" dirty="0"/>
              <a:t>GFOI. 2013</a:t>
            </a:r>
            <a:r>
              <a:rPr lang="en-US" sz="1600" i="1" dirty="0"/>
              <a:t>. Integrating remote-sensing and ground-based observations for estimation of emissions and removals of greenhouse gases in forests: Methods and guidance from the Global Forest Observation Initiative</a:t>
            </a:r>
            <a:r>
              <a:rPr lang="en-US" sz="1600" dirty="0"/>
              <a:t>: Pub: Group on Earth Observations, Geneva, Switzerland, 2014. ISBN 978-92-990047-4-6. </a:t>
            </a:r>
            <a:r>
              <a:rPr lang="en-US" sz="1600" dirty="0">
                <a:hlinkClick r:id="rId5"/>
              </a:rPr>
              <a:t>http://gfoi.org/sites/default/files/MGD_copyedited06082014.pdf</a:t>
            </a:r>
            <a:endParaRPr lang="en-US" sz="1600" dirty="0"/>
          </a:p>
          <a:p>
            <a:pPr>
              <a:defRPr/>
            </a:pPr>
            <a:endParaRPr lang="en-US" sz="1600" u="sng" dirty="0">
              <a:latin typeface="+mn-lt"/>
            </a:endParaRPr>
          </a:p>
          <a:p>
            <a:endParaRPr lang="en-US" sz="1500" dirty="0">
              <a:latin typeface="+mn-lt"/>
            </a:endParaRPr>
          </a:p>
          <a:p>
            <a:pPr>
              <a:defRPr/>
            </a:pPr>
            <a:endParaRPr lang="en-US" sz="1500" u="sng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8862" y="28493"/>
            <a:ext cx="2111475" cy="461665"/>
          </a:xfrm>
          <a:prstGeom prst="rect">
            <a:avLst/>
          </a:prstGeom>
          <a:solidFill>
            <a:srgbClr val="FFCC00"/>
          </a:solidFill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fi-FI" sz="2400" b="1" dirty="0">
                <a:solidFill>
                  <a:srgbClr val="000000"/>
                </a:solidFill>
                <a:latin typeface="Verdana"/>
                <a:ea typeface="+mn-ea"/>
              </a:rPr>
              <a:t>References</a:t>
            </a:r>
            <a:endParaRPr lang="en-US" sz="2400" b="1" dirty="0">
              <a:solidFill>
                <a:srgbClr val="000000"/>
              </a:solidFill>
              <a:latin typeface="Verdan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06739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1547664" y="3934217"/>
            <a:ext cx="682751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altLang="fi-FI" sz="2800" b="1" dirty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Calibri" pitchFamily="34" charset="0"/>
              </a:rPr>
              <a:t>Email: </a:t>
            </a:r>
            <a:r>
              <a:rPr lang="fi-FI" altLang="fi-FI" sz="2800" b="1" dirty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Calibri" pitchFamily="34" charset="0"/>
                <a:hlinkClick r:id="rId2"/>
              </a:rPr>
              <a:t>basanta.gautam@arbonaut.com</a:t>
            </a:r>
            <a:endParaRPr lang="fi-FI" altLang="fi-FI" sz="2800" b="1" dirty="0">
              <a:solidFill>
                <a:srgbClr val="0070C0"/>
              </a:solidFill>
              <a:latin typeface="Arial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altLang="fi-FI" sz="2800" b="1" dirty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Calibri" pitchFamily="34" charset="0"/>
              </a:rPr>
              <a:t>Website: </a:t>
            </a:r>
            <a:r>
              <a:rPr lang="fi-FI" altLang="fi-FI" sz="2800" b="1" dirty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Calibri" pitchFamily="34" charset="0"/>
                <a:hlinkClick r:id="rId3"/>
              </a:rPr>
              <a:t>www.arbonaut.com</a:t>
            </a:r>
            <a:endParaRPr lang="fi-FI" altLang="fi-FI" sz="2800" b="1" dirty="0">
              <a:solidFill>
                <a:srgbClr val="0070C0"/>
              </a:solidFill>
              <a:latin typeface="Arial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i-FI" altLang="fi-FI" sz="2800" b="1" dirty="0">
              <a:solidFill>
                <a:srgbClr val="0070C0"/>
              </a:solidFill>
              <a:latin typeface="Arial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3133368" y="3080008"/>
            <a:ext cx="28777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fi-FI" sz="3600" b="1" i="1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  Thank you</a:t>
            </a:r>
          </a:p>
        </p:txBody>
      </p:sp>
    </p:spTree>
    <p:extLst>
      <p:ext uri="{BB962C8B-B14F-4D97-AF65-F5344CB8AC3E}">
        <p14:creationId xmlns:p14="http://schemas.microsoft.com/office/powerpoint/2010/main" val="2710353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ChangeArrowheads="1"/>
          </p:cNvSpPr>
          <p:nvPr/>
        </p:nvSpPr>
        <p:spPr bwMode="auto">
          <a:xfrm>
            <a:off x="1403350" y="2852738"/>
            <a:ext cx="17494250" cy="4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altLang="fi-FI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br>
              <a:rPr lang="fi-FI" altLang="fi-FI" sz="2000">
                <a:latin typeface="Verdana" pitchFamily="34" charset="0"/>
              </a:rPr>
            </a:br>
            <a:br>
              <a:rPr lang="fi-FI" altLang="fi-FI">
                <a:latin typeface="Verdana" pitchFamily="34" charset="0"/>
              </a:rPr>
            </a:br>
            <a:endParaRPr lang="en-GB" altLang="fi-FI">
              <a:latin typeface="Verdana" pitchFamily="34" charset="0"/>
            </a:endParaRPr>
          </a:p>
        </p:txBody>
      </p:sp>
      <p:sp>
        <p:nvSpPr>
          <p:cNvPr id="5" name="Rectangle 1027"/>
          <p:cNvSpPr txBox="1">
            <a:spLocks noChangeArrowheads="1"/>
          </p:cNvSpPr>
          <p:nvPr/>
        </p:nvSpPr>
        <p:spPr bwMode="auto">
          <a:xfrm>
            <a:off x="304800" y="1600200"/>
            <a:ext cx="3886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6B3F"/>
              </a:buClr>
            </a:pPr>
            <a:endParaRPr lang="fi-FI" altLang="fi-FI" sz="2400">
              <a:solidFill>
                <a:schemeClr val="tx1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74022" y="1194540"/>
            <a:ext cx="8795955" cy="565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006B3F"/>
              </a:buClr>
              <a:buFont typeface="Wingdings" pitchFamily="2" charset="2"/>
              <a:buChar char="§"/>
              <a:defRPr/>
            </a:pPr>
            <a:r>
              <a:rPr lang="fi-FI" sz="2400" dirty="0">
                <a:ea typeface="Verdana" pitchFamily="34" charset="0"/>
                <a:cs typeface="Verdana" pitchFamily="34" charset="0"/>
              </a:rPr>
              <a:t> </a:t>
            </a:r>
            <a:r>
              <a:rPr lang="fi-FI" sz="2400" dirty="0"/>
              <a:t>Total geographic area of Nepal is 14.71 mha and forest occupies a total of 5.96 mha (40.36%);</a:t>
            </a:r>
          </a:p>
          <a:p>
            <a:pPr>
              <a:buClr>
                <a:srgbClr val="006B3F"/>
              </a:buClr>
              <a:defRPr/>
            </a:pPr>
            <a:endParaRPr lang="fi-FI" sz="2400" dirty="0">
              <a:ea typeface="Verdana" pitchFamily="34" charset="0"/>
              <a:cs typeface="Verdana" pitchFamily="34" charset="0"/>
            </a:endParaRPr>
          </a:p>
          <a:p>
            <a:pPr>
              <a:buClr>
                <a:srgbClr val="006B3F"/>
              </a:buClr>
              <a:buFont typeface="Wingdings" pitchFamily="2" charset="2"/>
              <a:buChar char="§"/>
              <a:defRPr/>
            </a:pPr>
            <a:r>
              <a:rPr lang="fi-FI" sz="2400" dirty="0">
                <a:ea typeface="Verdana" pitchFamily="34" charset="0"/>
                <a:cs typeface="Verdana" pitchFamily="34" charset="0"/>
              </a:rPr>
              <a:t> Nepal’s </a:t>
            </a:r>
            <a:r>
              <a:rPr lang="en-US" sz="2400" dirty="0">
                <a:ea typeface="Verdana" pitchFamily="34" charset="0"/>
                <a:cs typeface="Verdana" pitchFamily="34" charset="0"/>
              </a:rPr>
              <a:t>ER-Program covers 12 jurisdictional </a:t>
            </a:r>
            <a:r>
              <a:rPr lang="en-US" sz="2400" dirty="0" err="1">
                <a:ea typeface="Verdana" pitchFamily="34" charset="0"/>
                <a:cs typeface="Verdana" pitchFamily="34" charset="0"/>
              </a:rPr>
              <a:t>Terai</a:t>
            </a:r>
            <a:r>
              <a:rPr lang="en-US" sz="2400" dirty="0">
                <a:ea typeface="Verdana" pitchFamily="34" charset="0"/>
                <a:cs typeface="Verdana" pitchFamily="34" charset="0"/>
              </a:rPr>
              <a:t> districts out of 75 districts of the country;</a:t>
            </a:r>
          </a:p>
          <a:p>
            <a:pPr>
              <a:buClr>
                <a:srgbClr val="006B3F"/>
              </a:buClr>
              <a:defRPr/>
            </a:pPr>
            <a:endParaRPr lang="en-US" sz="2400" dirty="0">
              <a:ea typeface="Verdana" pitchFamily="34" charset="0"/>
              <a:cs typeface="Verdana" pitchFamily="34" charset="0"/>
            </a:endParaRPr>
          </a:p>
          <a:p>
            <a:pPr>
              <a:buClr>
                <a:srgbClr val="006B3F"/>
              </a:buClr>
              <a:buFont typeface="Wingdings" pitchFamily="2" charset="2"/>
              <a:buChar char="§"/>
              <a:defRPr/>
            </a:pPr>
            <a:r>
              <a:rPr lang="en-US" sz="2400" dirty="0">
                <a:ea typeface="Verdana" pitchFamily="34" charset="0"/>
                <a:cs typeface="Verdana" pitchFamily="34" charset="0"/>
              </a:rPr>
              <a:t> Total area under the ER-Program is 2.3 </a:t>
            </a:r>
            <a:r>
              <a:rPr lang="en-US" sz="2400" dirty="0" err="1">
                <a:ea typeface="Verdana" pitchFamily="34" charset="0"/>
                <a:cs typeface="Verdana" pitchFamily="34" charset="0"/>
              </a:rPr>
              <a:t>mha</a:t>
            </a:r>
            <a:r>
              <a:rPr lang="en-US" sz="2400" dirty="0">
                <a:ea typeface="Verdana" pitchFamily="34" charset="0"/>
                <a:cs typeface="Verdana" pitchFamily="34" charset="0"/>
              </a:rPr>
              <a:t> (about 15% of the country);</a:t>
            </a:r>
          </a:p>
          <a:p>
            <a:pPr>
              <a:buClr>
                <a:srgbClr val="006B3F"/>
              </a:buClr>
              <a:defRPr/>
            </a:pPr>
            <a:endParaRPr lang="en-US" sz="2400" dirty="0">
              <a:ea typeface="Verdana" pitchFamily="34" charset="0"/>
              <a:cs typeface="Verdana" pitchFamily="34" charset="0"/>
            </a:endParaRPr>
          </a:p>
          <a:p>
            <a:pPr>
              <a:buClr>
                <a:srgbClr val="006B3F"/>
              </a:buClr>
              <a:buFont typeface="Wingdings" pitchFamily="2" charset="2"/>
              <a:buChar char="§"/>
              <a:defRPr/>
            </a:pPr>
            <a:r>
              <a:rPr lang="en-US" sz="2400" dirty="0">
                <a:ea typeface="Verdana" pitchFamily="34" charset="0"/>
                <a:cs typeface="Verdana" pitchFamily="34" charset="0"/>
              </a:rPr>
              <a:t> Total population of the ER-Program area is 7.35 million and constitute about 27% of total population of the country (2011 population census).</a:t>
            </a:r>
          </a:p>
          <a:p>
            <a:pPr lvl="2">
              <a:defRPr/>
            </a:pPr>
            <a:endParaRPr lang="en-US" sz="2400" dirty="0"/>
          </a:p>
          <a:p>
            <a:pPr lvl="2">
              <a:defRPr/>
            </a:pPr>
            <a:endParaRPr lang="en-US" sz="2400" dirty="0"/>
          </a:p>
          <a:p>
            <a:pPr marL="341313" indent="-341313">
              <a:lnSpc>
                <a:spcPct val="90000"/>
              </a:lnSpc>
              <a:spcBef>
                <a:spcPts val="500"/>
              </a:spcBef>
              <a:buClr>
                <a:srgbClr val="006B3F"/>
              </a:buCl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endParaRPr lang="en-GB" sz="24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17475" y="5426075"/>
            <a:ext cx="8794750" cy="1703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1313" indent="-341313">
              <a:lnSpc>
                <a:spcPct val="90000"/>
              </a:lnSpc>
              <a:spcBef>
                <a:spcPts val="500"/>
              </a:spcBef>
              <a:buClr>
                <a:srgbClr val="006B3F"/>
              </a:buCl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endParaRPr lang="en-GB" sz="2000" dirty="0">
              <a:solidFill>
                <a:srgbClr val="000000"/>
              </a:solidFill>
              <a:ea typeface="Verdana" pitchFamily="34" charset="0"/>
              <a:cs typeface="Verdana" pitchFamily="34" charset="0"/>
            </a:endParaRPr>
          </a:p>
          <a:p>
            <a:pPr>
              <a:spcBef>
                <a:spcPts val="0"/>
              </a:spcBef>
              <a:buClr>
                <a:srgbClr val="006B3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i-FI" sz="2000" dirty="0">
              <a:solidFill>
                <a:srgbClr val="000000"/>
              </a:solidFill>
              <a:ea typeface="Verdana" pitchFamily="34" charset="0"/>
              <a:cs typeface="Verdana" pitchFamily="34" charset="0"/>
            </a:endParaRPr>
          </a:p>
          <a:p>
            <a:pPr marL="341313" indent="-341313">
              <a:lnSpc>
                <a:spcPct val="90000"/>
              </a:lnSpc>
              <a:spcBef>
                <a:spcPts val="500"/>
              </a:spcBef>
              <a:buClr>
                <a:srgbClr val="006B3F"/>
              </a:buClr>
              <a:buFont typeface="Wingdings" pitchFamily="2" charset="2"/>
              <a:buChar char="§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endParaRPr lang="en-US" sz="2000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  <a:p>
            <a:pPr marL="341313" indent="-341313">
              <a:lnSpc>
                <a:spcPct val="90000"/>
              </a:lnSpc>
              <a:spcBef>
                <a:spcPts val="500"/>
              </a:spcBef>
              <a:buClr>
                <a:srgbClr val="006B3F"/>
              </a:buClr>
              <a:buFont typeface="Wingdings" pitchFamily="2" charset="2"/>
              <a:buChar char="§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endParaRPr lang="en-GB" sz="2000" dirty="0">
              <a:solidFill>
                <a:srgbClr val="000000"/>
              </a:solidFill>
              <a:ea typeface="Verdana" pitchFamily="34" charset="0"/>
              <a:cs typeface="Verdana" pitchFamily="34" charset="0"/>
            </a:endParaRPr>
          </a:p>
          <a:p>
            <a:pPr marL="341313" indent="-341313">
              <a:lnSpc>
                <a:spcPct val="90000"/>
              </a:lnSpc>
              <a:spcBef>
                <a:spcPts val="500"/>
              </a:spcBef>
              <a:buClr>
                <a:srgbClr val="006B3F"/>
              </a:buCl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endParaRPr lang="en-US" sz="2000" dirty="0">
              <a:solidFill>
                <a:srgbClr val="000000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47082" y="27172"/>
            <a:ext cx="4496744" cy="461665"/>
          </a:xfrm>
          <a:prstGeom prst="rect">
            <a:avLst/>
          </a:prstGeom>
          <a:solidFill>
            <a:srgbClr val="FFCC00"/>
          </a:solidFill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fi-FI" sz="2400" b="1" dirty="0">
                <a:solidFill>
                  <a:srgbClr val="000000"/>
                </a:solidFill>
                <a:latin typeface="Verdana"/>
              </a:rPr>
              <a:t>Introduction: Study Area</a:t>
            </a:r>
            <a:endParaRPr lang="en-US" sz="2400" b="1" dirty="0">
              <a:solidFill>
                <a:srgbClr val="000000"/>
              </a:solidFill>
              <a:latin typeface="Verdan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98371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8496944" cy="5525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7200900" y="4648200"/>
            <a:ext cx="190500" cy="190500"/>
          </a:xfrm>
          <a:prstGeom prst="ellipse">
            <a:avLst/>
          </a:prstGeom>
          <a:solidFill>
            <a:srgbClr val="92D050">
              <a:alpha val="5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073900" y="5000625"/>
            <a:ext cx="190500" cy="190500"/>
          </a:xfrm>
          <a:prstGeom prst="ellipse">
            <a:avLst/>
          </a:prstGeom>
          <a:solidFill>
            <a:srgbClr val="92D050">
              <a:alpha val="5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04280" y="27172"/>
            <a:ext cx="4496744" cy="461665"/>
          </a:xfrm>
          <a:prstGeom prst="rect">
            <a:avLst/>
          </a:prstGeom>
          <a:solidFill>
            <a:srgbClr val="FFCC00"/>
          </a:solidFill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fi-FI" sz="2400" b="1" dirty="0">
                <a:solidFill>
                  <a:srgbClr val="000000"/>
                </a:solidFill>
                <a:latin typeface="Verdana"/>
              </a:rPr>
              <a:t>Introduction: Study Area</a:t>
            </a:r>
            <a:endParaRPr lang="en-US" sz="2400" b="1" dirty="0">
              <a:solidFill>
                <a:srgbClr val="000000"/>
              </a:solidFill>
              <a:latin typeface="Verdan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37344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ChangeArrowheads="1"/>
          </p:cNvSpPr>
          <p:nvPr/>
        </p:nvSpPr>
        <p:spPr bwMode="auto">
          <a:xfrm>
            <a:off x="1403350" y="2852738"/>
            <a:ext cx="17494250" cy="4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altLang="fi-FI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br>
              <a:rPr lang="fi-FI" altLang="fi-FI" sz="2000">
                <a:latin typeface="Verdana" pitchFamily="34" charset="0"/>
              </a:rPr>
            </a:br>
            <a:br>
              <a:rPr lang="fi-FI" altLang="fi-FI">
                <a:latin typeface="Verdana" pitchFamily="34" charset="0"/>
              </a:rPr>
            </a:br>
            <a:endParaRPr lang="en-GB" altLang="fi-FI">
              <a:latin typeface="Verdana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953000" y="1600200"/>
            <a:ext cx="3962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lang="fi-FI" sz="2400" kern="0">
              <a:solidFill>
                <a:schemeClr val="tx1"/>
              </a:solidFill>
            </a:endParaRPr>
          </a:p>
        </p:txBody>
      </p:sp>
      <p:sp>
        <p:nvSpPr>
          <p:cNvPr id="5" name="Rectangle 1027"/>
          <p:cNvSpPr txBox="1">
            <a:spLocks noChangeArrowheads="1"/>
          </p:cNvSpPr>
          <p:nvPr/>
        </p:nvSpPr>
        <p:spPr bwMode="auto">
          <a:xfrm>
            <a:off x="304800" y="1600200"/>
            <a:ext cx="3886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6B3F"/>
              </a:buClr>
            </a:pPr>
            <a:endParaRPr lang="fi-FI" altLang="fi-FI" sz="2400">
              <a:solidFill>
                <a:schemeClr val="tx1"/>
              </a:solidFill>
            </a:endParaRPr>
          </a:p>
        </p:txBody>
      </p:sp>
      <p:pic>
        <p:nvPicPr>
          <p:cNvPr id="6" name="Picture 2" descr="C:\Arbonaut_kone\Arbolidar\Pictures\Biomassa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4611158"/>
            <a:ext cx="2213893" cy="2137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5887" y="1059656"/>
            <a:ext cx="6008281" cy="565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006B3F"/>
              </a:buClr>
              <a:buFont typeface="Wingdings" pitchFamily="2" charset="2"/>
              <a:buChar char="§"/>
              <a:defRPr/>
            </a:pPr>
            <a:r>
              <a:rPr lang="fi-FI" sz="2400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LAMP (LiDAR Assisted Multisource Programme) </a:t>
            </a:r>
            <a:r>
              <a:rPr lang="fi-FI" sz="2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integrates satellite, field, and LiDAR data</a:t>
            </a:r>
          </a:p>
          <a:p>
            <a:pPr>
              <a:buClr>
                <a:srgbClr val="006B3F"/>
              </a:buClr>
              <a:buFont typeface="Wingdings" pitchFamily="2" charset="2"/>
              <a:buChar char="§"/>
              <a:defRPr/>
            </a:pPr>
            <a:endParaRPr lang="fi-FI" sz="2400" dirty="0">
              <a:ea typeface="Verdana" pitchFamily="34" charset="0"/>
              <a:cs typeface="Verdana" pitchFamily="34" charset="0"/>
            </a:endParaRPr>
          </a:p>
          <a:p>
            <a:pPr>
              <a:buClr>
                <a:srgbClr val="006B3F"/>
              </a:buClr>
              <a:buFont typeface="Wingdings" pitchFamily="2" charset="2"/>
              <a:buChar char="§"/>
              <a:defRPr/>
            </a:pPr>
            <a:r>
              <a:rPr lang="fi-FI" sz="2400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Samples </a:t>
            </a:r>
            <a:r>
              <a:rPr lang="fi-FI" sz="2400" dirty="0">
                <a:ea typeface="Verdana" pitchFamily="34" charset="0"/>
                <a:cs typeface="Verdana" pitchFamily="34" charset="0"/>
              </a:rPr>
              <a:t>(5</a:t>
            </a:r>
            <a:r>
              <a:rPr lang="fi-FI" sz="2400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%) of LiDAR data to </a:t>
            </a:r>
          </a:p>
          <a:p>
            <a:pPr>
              <a:buClr>
                <a:srgbClr val="006B3F"/>
              </a:buClr>
              <a:defRPr/>
            </a:pPr>
            <a:r>
              <a:rPr lang="fi-FI" sz="2400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calibrate </a:t>
            </a:r>
            <a:r>
              <a:rPr lang="fi-FI" sz="2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satellite models</a:t>
            </a:r>
            <a:r>
              <a:rPr lang="fi-FI" sz="2400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;</a:t>
            </a:r>
          </a:p>
          <a:p>
            <a:pPr>
              <a:buClr>
                <a:srgbClr val="006B3F"/>
              </a:buClr>
              <a:defRPr/>
            </a:pPr>
            <a:endParaRPr lang="fi-FI" sz="2400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  <a:p>
            <a:pPr>
              <a:buClr>
                <a:srgbClr val="006B3F"/>
              </a:buClr>
              <a:buFont typeface="Wingdings" pitchFamily="2" charset="2"/>
              <a:buChar char="§"/>
              <a:defRPr/>
            </a:pPr>
            <a:r>
              <a:rPr lang="fi-FI" sz="2400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Reference field sample plots to calibrate/validate  </a:t>
            </a:r>
            <a:r>
              <a:rPr lang="fi-FI" sz="2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LiDAR models</a:t>
            </a:r>
            <a:r>
              <a:rPr lang="fi-FI" sz="2400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;</a:t>
            </a:r>
          </a:p>
          <a:p>
            <a:pPr>
              <a:buClr>
                <a:srgbClr val="006B3F"/>
              </a:buClr>
              <a:defRPr/>
            </a:pPr>
            <a:endParaRPr lang="fi-FI" sz="2400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  <a:p>
            <a:pPr>
              <a:buClr>
                <a:srgbClr val="006B3F"/>
              </a:buClr>
              <a:buFont typeface="Wingdings" pitchFamily="2" charset="2"/>
              <a:buChar char="§"/>
              <a:defRPr/>
            </a:pPr>
            <a:r>
              <a:rPr lang="fi-FI" sz="2400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Landsat satellite imagery for</a:t>
            </a:r>
            <a:r>
              <a:rPr lang="fi-FI" sz="2400" dirty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fi-FI" sz="2400" b="1" dirty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wall-to-wall biomass map</a:t>
            </a:r>
            <a:r>
              <a:rPr lang="fi-FI" sz="2400" dirty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.</a:t>
            </a:r>
            <a:r>
              <a:rPr lang="en-GB" sz="2400" dirty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 </a:t>
            </a:r>
          </a:p>
          <a:p>
            <a:pPr marL="341313" indent="-341313">
              <a:lnSpc>
                <a:spcPct val="90000"/>
              </a:lnSpc>
              <a:spcBef>
                <a:spcPts val="500"/>
              </a:spcBef>
              <a:buClr>
                <a:srgbClr val="006B3F"/>
              </a:buCl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endParaRPr lang="en-GB" sz="2400" dirty="0">
              <a:solidFill>
                <a:srgbClr val="000000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17475" y="5426075"/>
            <a:ext cx="8794750" cy="1703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1313" indent="-341313">
              <a:lnSpc>
                <a:spcPct val="90000"/>
              </a:lnSpc>
              <a:spcBef>
                <a:spcPts val="500"/>
              </a:spcBef>
              <a:buClr>
                <a:srgbClr val="006B3F"/>
              </a:buCl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endParaRPr lang="en-GB" sz="2000" dirty="0">
              <a:solidFill>
                <a:srgbClr val="000000"/>
              </a:solidFill>
              <a:ea typeface="Verdana" pitchFamily="34" charset="0"/>
              <a:cs typeface="Verdana" pitchFamily="34" charset="0"/>
            </a:endParaRPr>
          </a:p>
          <a:p>
            <a:pPr>
              <a:spcBef>
                <a:spcPts val="0"/>
              </a:spcBef>
              <a:buClr>
                <a:srgbClr val="006B3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i-FI" sz="2000" dirty="0">
              <a:solidFill>
                <a:srgbClr val="000000"/>
              </a:solidFill>
              <a:ea typeface="Verdana" pitchFamily="34" charset="0"/>
              <a:cs typeface="Verdana" pitchFamily="34" charset="0"/>
            </a:endParaRPr>
          </a:p>
          <a:p>
            <a:pPr marL="341313" indent="-341313">
              <a:lnSpc>
                <a:spcPct val="90000"/>
              </a:lnSpc>
              <a:spcBef>
                <a:spcPts val="500"/>
              </a:spcBef>
              <a:buClr>
                <a:srgbClr val="006B3F"/>
              </a:buClr>
              <a:buFont typeface="Wingdings" pitchFamily="2" charset="2"/>
              <a:buChar char="§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endParaRPr lang="en-US" sz="2000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  <a:p>
            <a:pPr marL="341313" indent="-341313">
              <a:lnSpc>
                <a:spcPct val="90000"/>
              </a:lnSpc>
              <a:spcBef>
                <a:spcPts val="500"/>
              </a:spcBef>
              <a:buClr>
                <a:srgbClr val="006B3F"/>
              </a:buClr>
              <a:buFont typeface="Wingdings" pitchFamily="2" charset="2"/>
              <a:buChar char="§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endParaRPr lang="en-GB" sz="2000" dirty="0">
              <a:solidFill>
                <a:srgbClr val="000000"/>
              </a:solidFill>
              <a:ea typeface="Verdana" pitchFamily="34" charset="0"/>
              <a:cs typeface="Verdana" pitchFamily="34" charset="0"/>
            </a:endParaRPr>
          </a:p>
          <a:p>
            <a:pPr marL="341313" indent="-341313">
              <a:lnSpc>
                <a:spcPct val="90000"/>
              </a:lnSpc>
              <a:spcBef>
                <a:spcPts val="500"/>
              </a:spcBef>
              <a:buClr>
                <a:srgbClr val="006B3F"/>
              </a:buCl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endParaRPr lang="en-US" sz="2000" dirty="0">
              <a:solidFill>
                <a:srgbClr val="000000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0076" y="27172"/>
            <a:ext cx="7059946" cy="461665"/>
          </a:xfrm>
          <a:prstGeom prst="rect">
            <a:avLst/>
          </a:prstGeom>
          <a:solidFill>
            <a:srgbClr val="FFCC00"/>
          </a:solidFill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fi-FI" sz="2400" b="1" dirty="0">
                <a:solidFill>
                  <a:srgbClr val="000000"/>
                </a:solidFill>
                <a:latin typeface="Verdana"/>
              </a:rPr>
              <a:t>Methodology for Reference Level: LAMP</a:t>
            </a:r>
            <a:endParaRPr lang="en-US" sz="2400" b="1" dirty="0">
              <a:solidFill>
                <a:srgbClr val="000000"/>
              </a:solidFill>
              <a:latin typeface="Verdana"/>
              <a:ea typeface="+mn-ea"/>
            </a:endParaRPr>
          </a:p>
        </p:txBody>
      </p:sp>
      <p:pic>
        <p:nvPicPr>
          <p:cNvPr id="130120" name="Picture 72" descr="C:\Basanta\Asia and Pacific\Nepal\visits\Nepal visit-April2011\LiDAR_ICIMOD\101MSDCF\DSC0643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3252" y="2548880"/>
            <a:ext cx="2651787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23976" y="713417"/>
            <a:ext cx="2362117" cy="1773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8369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609600" y="2074863"/>
            <a:ext cx="7010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1313" eaLnBrk="0" hangingPunct="0">
              <a:spcBef>
                <a:spcPts val="8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3200">
                <a:solidFill>
                  <a:srgbClr val="2D313C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1pPr>
            <a:lvl2pPr eaLnBrk="0" hangingPunct="0">
              <a:spcBef>
                <a:spcPts val="7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800">
                <a:solidFill>
                  <a:srgbClr val="2D313C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2pPr>
            <a:lvl3pPr eaLnBrk="0" hangingPunct="0">
              <a:spcBef>
                <a:spcPts val="6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400">
                <a:solidFill>
                  <a:srgbClr val="2D313C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3pPr>
            <a:lvl4pPr eaLnBrk="0" hangingPunct="0"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000">
                <a:solidFill>
                  <a:srgbClr val="2D313C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4pPr>
            <a:lvl5pPr eaLnBrk="0" hangingPunct="0"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000">
                <a:solidFill>
                  <a:srgbClr val="2D313C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000">
                <a:solidFill>
                  <a:srgbClr val="2D313C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000">
                <a:solidFill>
                  <a:srgbClr val="2D313C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000">
                <a:solidFill>
                  <a:srgbClr val="2D313C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000">
                <a:solidFill>
                  <a:srgbClr val="2D313C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550"/>
              </a:spcBef>
            </a:pPr>
            <a:endParaRPr lang="fi-FI" altLang="fi-FI" sz="2200">
              <a:solidFill>
                <a:srgbClr val="000000"/>
              </a:solidFill>
            </a:endParaRPr>
          </a:p>
          <a:p>
            <a:pPr eaLnBrk="1" hangingPunct="1">
              <a:spcBef>
                <a:spcPts val="1250"/>
              </a:spcBef>
              <a:buFont typeface="Arial" panose="020B0604020202020204" pitchFamily="34" charset="0"/>
              <a:buNone/>
            </a:pPr>
            <a:endParaRPr lang="fi-FI" altLang="fi-FI" sz="2000">
              <a:solidFill>
                <a:srgbClr val="000000"/>
              </a:solidFill>
            </a:endParaRPr>
          </a:p>
          <a:p>
            <a:pPr eaLnBrk="1" hangingPunct="1">
              <a:spcBef>
                <a:spcPts val="1500"/>
              </a:spcBef>
            </a:pPr>
            <a:endParaRPr lang="fi-FI" altLang="fi-FI" sz="2400">
              <a:solidFill>
                <a:srgbClr val="000000"/>
              </a:solidFill>
            </a:endParaRPr>
          </a:p>
          <a:p>
            <a:pPr eaLnBrk="1" hangingPunct="1">
              <a:spcBef>
                <a:spcPts val="1500"/>
              </a:spcBef>
            </a:pPr>
            <a:endParaRPr lang="fi-FI" altLang="fi-FI" sz="240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endParaRPr lang="fi-FI" altLang="fi-FI" sz="240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006B3F"/>
              </a:buClr>
              <a:buFont typeface="Wingdings" panose="05000000000000000000" pitchFamily="2" charset="2"/>
              <a:buNone/>
            </a:pPr>
            <a:endParaRPr lang="fi-FI" altLang="fi-FI" sz="2400">
              <a:solidFill>
                <a:srgbClr val="000000"/>
              </a:solidFill>
            </a:endParaRP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762000" y="2227263"/>
            <a:ext cx="7010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1313" eaLnBrk="0" hangingPunct="0">
              <a:spcBef>
                <a:spcPts val="8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3200">
                <a:solidFill>
                  <a:srgbClr val="2D313C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1pPr>
            <a:lvl2pPr eaLnBrk="0" hangingPunct="0">
              <a:spcBef>
                <a:spcPts val="7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800">
                <a:solidFill>
                  <a:srgbClr val="2D313C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2pPr>
            <a:lvl3pPr eaLnBrk="0" hangingPunct="0">
              <a:spcBef>
                <a:spcPts val="6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400">
                <a:solidFill>
                  <a:srgbClr val="2D313C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3pPr>
            <a:lvl4pPr eaLnBrk="0" hangingPunct="0"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000">
                <a:solidFill>
                  <a:srgbClr val="2D313C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4pPr>
            <a:lvl5pPr eaLnBrk="0" hangingPunct="0"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000">
                <a:solidFill>
                  <a:srgbClr val="2D313C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000">
                <a:solidFill>
                  <a:srgbClr val="2D313C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000">
                <a:solidFill>
                  <a:srgbClr val="2D313C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000">
                <a:solidFill>
                  <a:srgbClr val="2D313C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000">
                <a:solidFill>
                  <a:srgbClr val="2D313C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endParaRPr lang="fi-FI" altLang="fi-FI" sz="2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550"/>
              </a:spcBef>
            </a:pPr>
            <a:endParaRPr lang="fi-FI" altLang="fi-FI" sz="2200">
              <a:solidFill>
                <a:srgbClr val="000000"/>
              </a:solidFill>
            </a:endParaRPr>
          </a:p>
          <a:p>
            <a:pPr eaLnBrk="1" hangingPunct="1">
              <a:spcBef>
                <a:spcPts val="1250"/>
              </a:spcBef>
              <a:buFont typeface="Arial" panose="020B0604020202020204" pitchFamily="34" charset="0"/>
              <a:buNone/>
            </a:pPr>
            <a:endParaRPr lang="fi-FI" altLang="fi-FI" sz="2000">
              <a:solidFill>
                <a:srgbClr val="000000"/>
              </a:solidFill>
            </a:endParaRPr>
          </a:p>
          <a:p>
            <a:pPr eaLnBrk="1" hangingPunct="1">
              <a:spcBef>
                <a:spcPts val="1500"/>
              </a:spcBef>
            </a:pPr>
            <a:endParaRPr lang="fi-FI" altLang="fi-FI" sz="2400">
              <a:solidFill>
                <a:srgbClr val="000000"/>
              </a:solidFill>
            </a:endParaRPr>
          </a:p>
          <a:p>
            <a:pPr eaLnBrk="1" hangingPunct="1">
              <a:spcBef>
                <a:spcPts val="1500"/>
              </a:spcBef>
            </a:pPr>
            <a:endParaRPr lang="fi-FI" altLang="fi-FI" sz="240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endParaRPr lang="fi-FI" altLang="fi-FI" sz="240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006B3F"/>
              </a:buClr>
              <a:buFont typeface="Wingdings" panose="05000000000000000000" pitchFamily="2" charset="2"/>
              <a:buNone/>
            </a:pPr>
            <a:endParaRPr lang="fi-FI" altLang="fi-FI" sz="2400">
              <a:solidFill>
                <a:srgbClr val="000000"/>
              </a:solidFill>
            </a:endParaRPr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5410200" y="1371600"/>
            <a:ext cx="7010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1313" indent="-341313" eaLnBrk="0" hangingPunct="0">
              <a:spcBef>
                <a:spcPts val="8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3200">
                <a:solidFill>
                  <a:srgbClr val="2D313C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1pPr>
            <a:lvl2pPr eaLnBrk="0" hangingPunct="0">
              <a:spcBef>
                <a:spcPts val="7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800">
                <a:solidFill>
                  <a:srgbClr val="2D313C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2pPr>
            <a:lvl3pPr eaLnBrk="0" hangingPunct="0">
              <a:spcBef>
                <a:spcPts val="6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rgbClr val="2D313C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3pPr>
            <a:lvl4pPr eaLnBrk="0" hangingPunct="0">
              <a:spcBef>
                <a:spcPts val="5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2D313C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4pPr>
            <a:lvl5pPr eaLnBrk="0" hangingPunct="0">
              <a:spcBef>
                <a:spcPts val="5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2D313C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2D313C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2D313C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2D313C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2D313C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006B3F"/>
              </a:buClr>
              <a:buFont typeface="Wingdings" panose="05000000000000000000" pitchFamily="2" charset="2"/>
              <a:buNone/>
            </a:pPr>
            <a:endParaRPr lang="fi-FI" altLang="fi-FI" sz="2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006B3F"/>
              </a:buClr>
              <a:buFont typeface="Wingdings" panose="05000000000000000000" pitchFamily="2" charset="2"/>
              <a:buNone/>
            </a:pPr>
            <a:endParaRPr lang="fi-FI" altLang="fi-FI" sz="2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006B3F"/>
              </a:buClr>
              <a:buFont typeface="Wingdings" panose="05000000000000000000" pitchFamily="2" charset="2"/>
              <a:buNone/>
            </a:pPr>
            <a:endParaRPr lang="fi-FI" altLang="fi-FI" sz="2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endParaRPr lang="fi-FI" altLang="fi-FI" sz="2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550"/>
              </a:spcBef>
            </a:pPr>
            <a:endParaRPr lang="fi-FI" altLang="fi-FI" sz="2200">
              <a:solidFill>
                <a:srgbClr val="000000"/>
              </a:solidFill>
            </a:endParaRPr>
          </a:p>
          <a:p>
            <a:pPr eaLnBrk="1" hangingPunct="1">
              <a:spcBef>
                <a:spcPts val="1250"/>
              </a:spcBef>
              <a:buFont typeface="Arial" panose="020B0604020202020204" pitchFamily="34" charset="0"/>
              <a:buNone/>
            </a:pPr>
            <a:endParaRPr lang="fi-FI" altLang="fi-FI" sz="2000">
              <a:solidFill>
                <a:srgbClr val="000000"/>
              </a:solidFill>
            </a:endParaRPr>
          </a:p>
          <a:p>
            <a:pPr eaLnBrk="1" hangingPunct="1">
              <a:spcBef>
                <a:spcPts val="1500"/>
              </a:spcBef>
            </a:pPr>
            <a:endParaRPr lang="fi-FI" altLang="fi-FI" sz="2400">
              <a:solidFill>
                <a:srgbClr val="000000"/>
              </a:solidFill>
            </a:endParaRPr>
          </a:p>
          <a:p>
            <a:pPr eaLnBrk="1" hangingPunct="1">
              <a:spcBef>
                <a:spcPts val="1500"/>
              </a:spcBef>
            </a:pPr>
            <a:endParaRPr lang="fi-FI" altLang="fi-FI" sz="240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endParaRPr lang="fi-FI" altLang="fi-FI" sz="240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006B3F"/>
              </a:buClr>
              <a:buFont typeface="Wingdings" panose="05000000000000000000" pitchFamily="2" charset="2"/>
              <a:buNone/>
            </a:pPr>
            <a:endParaRPr lang="fi-FI" altLang="fi-FI" sz="2400">
              <a:solidFill>
                <a:srgbClr val="000000"/>
              </a:solidFill>
            </a:endParaRPr>
          </a:p>
        </p:txBody>
      </p:sp>
      <p:pic>
        <p:nvPicPr>
          <p:cNvPr id="20485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4113" y="4649788"/>
            <a:ext cx="1865312" cy="182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486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1125" y="4305300"/>
            <a:ext cx="2160588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487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1913" y="3843338"/>
            <a:ext cx="2614612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488" name="Picture 1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6313" y="1441450"/>
            <a:ext cx="137953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9" name="Freeform 11"/>
          <p:cNvSpPr>
            <a:spLocks/>
          </p:cNvSpPr>
          <p:nvPr/>
        </p:nvSpPr>
        <p:spPr bwMode="auto">
          <a:xfrm>
            <a:off x="4202113" y="1974850"/>
            <a:ext cx="533400" cy="1905000"/>
          </a:xfrm>
          <a:custGeom>
            <a:avLst/>
            <a:gdLst>
              <a:gd name="T0" fmla="*/ 0 w 1483"/>
              <a:gd name="T1" fmla="*/ 0 h 5293"/>
              <a:gd name="T2" fmla="*/ 2147483647 w 1483"/>
              <a:gd name="T3" fmla="*/ 2147483647 h 5293"/>
              <a:gd name="T4" fmla="*/ 0 60000 65536"/>
              <a:gd name="T5" fmla="*/ 0 60000 65536"/>
              <a:gd name="T6" fmla="*/ 0 w 1483"/>
              <a:gd name="T7" fmla="*/ 0 h 5293"/>
              <a:gd name="T8" fmla="*/ 1483 w 1483"/>
              <a:gd name="T9" fmla="*/ 5293 h 529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83" h="5293">
                <a:moveTo>
                  <a:pt x="0" y="0"/>
                </a:moveTo>
                <a:lnTo>
                  <a:pt x="1482" y="5292"/>
                </a:lnTo>
              </a:path>
            </a:pathLst>
          </a:custGeom>
          <a:noFill/>
          <a:ln w="3816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Freeform 12"/>
          <p:cNvSpPr>
            <a:spLocks/>
          </p:cNvSpPr>
          <p:nvPr/>
        </p:nvSpPr>
        <p:spPr bwMode="auto">
          <a:xfrm>
            <a:off x="4735513" y="3879850"/>
            <a:ext cx="381000" cy="1295400"/>
          </a:xfrm>
          <a:custGeom>
            <a:avLst/>
            <a:gdLst>
              <a:gd name="T0" fmla="*/ 0 w 1059"/>
              <a:gd name="T1" fmla="*/ 0 h 3599"/>
              <a:gd name="T2" fmla="*/ 2147483647 w 1059"/>
              <a:gd name="T3" fmla="*/ 2147483647 h 3599"/>
              <a:gd name="T4" fmla="*/ 0 60000 65536"/>
              <a:gd name="T5" fmla="*/ 0 60000 65536"/>
              <a:gd name="T6" fmla="*/ 0 w 1059"/>
              <a:gd name="T7" fmla="*/ 0 h 3599"/>
              <a:gd name="T8" fmla="*/ 1059 w 1059"/>
              <a:gd name="T9" fmla="*/ 3599 h 359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59" h="3599">
                <a:moveTo>
                  <a:pt x="0" y="0"/>
                </a:moveTo>
                <a:lnTo>
                  <a:pt x="1058" y="3598"/>
                </a:lnTo>
              </a:path>
            </a:pathLst>
          </a:custGeom>
          <a:noFill/>
          <a:ln w="2556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1" name="Freeform 13"/>
          <p:cNvSpPr>
            <a:spLocks/>
          </p:cNvSpPr>
          <p:nvPr/>
        </p:nvSpPr>
        <p:spPr bwMode="auto">
          <a:xfrm>
            <a:off x="5116513" y="5175250"/>
            <a:ext cx="381000" cy="1219200"/>
          </a:xfrm>
          <a:custGeom>
            <a:avLst/>
            <a:gdLst>
              <a:gd name="T0" fmla="*/ 0 w 1060"/>
              <a:gd name="T1" fmla="*/ 0 h 3388"/>
              <a:gd name="T2" fmla="*/ 2147483647 w 1060"/>
              <a:gd name="T3" fmla="*/ 2147483647 h 3388"/>
              <a:gd name="T4" fmla="*/ 0 60000 65536"/>
              <a:gd name="T5" fmla="*/ 0 60000 65536"/>
              <a:gd name="T6" fmla="*/ 0 w 1060"/>
              <a:gd name="T7" fmla="*/ 0 h 3388"/>
              <a:gd name="T8" fmla="*/ 1060 w 1060"/>
              <a:gd name="T9" fmla="*/ 3388 h 338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60" h="3388">
                <a:moveTo>
                  <a:pt x="0" y="0"/>
                </a:moveTo>
                <a:lnTo>
                  <a:pt x="1059" y="3387"/>
                </a:lnTo>
              </a:path>
            </a:pathLst>
          </a:custGeom>
          <a:noFill/>
          <a:ln w="1260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2" name="Freeform 14"/>
          <p:cNvSpPr>
            <a:spLocks/>
          </p:cNvSpPr>
          <p:nvPr/>
        </p:nvSpPr>
        <p:spPr bwMode="auto">
          <a:xfrm>
            <a:off x="4124325" y="1973263"/>
            <a:ext cx="536575" cy="1908175"/>
          </a:xfrm>
          <a:custGeom>
            <a:avLst/>
            <a:gdLst>
              <a:gd name="T0" fmla="*/ 2147483647 w 1492"/>
              <a:gd name="T1" fmla="*/ 2147483647 h 5301"/>
              <a:gd name="T2" fmla="*/ 0 w 1492"/>
              <a:gd name="T3" fmla="*/ 0 h 5301"/>
              <a:gd name="T4" fmla="*/ 0 60000 65536"/>
              <a:gd name="T5" fmla="*/ 0 60000 65536"/>
              <a:gd name="T6" fmla="*/ 0 w 1492"/>
              <a:gd name="T7" fmla="*/ 0 h 5301"/>
              <a:gd name="T8" fmla="*/ 1492 w 1492"/>
              <a:gd name="T9" fmla="*/ 5301 h 530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92" h="5301">
                <a:moveTo>
                  <a:pt x="1491" y="5300"/>
                </a:moveTo>
                <a:lnTo>
                  <a:pt x="0" y="0"/>
                </a:lnTo>
              </a:path>
            </a:pathLst>
          </a:custGeom>
          <a:noFill/>
          <a:ln w="38160">
            <a:solidFill>
              <a:srgbClr val="FF0000"/>
            </a:solidFill>
            <a:prstDash val="dash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3" name="Freeform 15"/>
          <p:cNvSpPr>
            <a:spLocks/>
          </p:cNvSpPr>
          <p:nvPr/>
        </p:nvSpPr>
        <p:spPr bwMode="auto">
          <a:xfrm>
            <a:off x="4276725" y="1973263"/>
            <a:ext cx="917575" cy="3203575"/>
          </a:xfrm>
          <a:custGeom>
            <a:avLst/>
            <a:gdLst>
              <a:gd name="T0" fmla="*/ 2147483647 w 2549"/>
              <a:gd name="T1" fmla="*/ 2147483647 h 8899"/>
              <a:gd name="T2" fmla="*/ 0 w 2549"/>
              <a:gd name="T3" fmla="*/ 0 h 8899"/>
              <a:gd name="T4" fmla="*/ 0 60000 65536"/>
              <a:gd name="T5" fmla="*/ 0 60000 65536"/>
              <a:gd name="T6" fmla="*/ 0 w 2549"/>
              <a:gd name="T7" fmla="*/ 0 h 8899"/>
              <a:gd name="T8" fmla="*/ 2549 w 2549"/>
              <a:gd name="T9" fmla="*/ 8899 h 889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549" h="8899">
                <a:moveTo>
                  <a:pt x="2548" y="8898"/>
                </a:moveTo>
                <a:lnTo>
                  <a:pt x="0" y="0"/>
                </a:lnTo>
              </a:path>
            </a:pathLst>
          </a:custGeom>
          <a:noFill/>
          <a:ln w="25560">
            <a:solidFill>
              <a:srgbClr val="FF0000"/>
            </a:solidFill>
            <a:prstDash val="sysDot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4" name="Freeform 16"/>
          <p:cNvSpPr>
            <a:spLocks/>
          </p:cNvSpPr>
          <p:nvPr/>
        </p:nvSpPr>
        <p:spPr bwMode="auto">
          <a:xfrm>
            <a:off x="4351338" y="1974850"/>
            <a:ext cx="1298575" cy="4422775"/>
          </a:xfrm>
          <a:custGeom>
            <a:avLst/>
            <a:gdLst>
              <a:gd name="T0" fmla="*/ 2147483647 w 3608"/>
              <a:gd name="T1" fmla="*/ 2147483647 h 12286"/>
              <a:gd name="T2" fmla="*/ 0 w 3608"/>
              <a:gd name="T3" fmla="*/ 0 h 12286"/>
              <a:gd name="T4" fmla="*/ 0 60000 65536"/>
              <a:gd name="T5" fmla="*/ 0 60000 65536"/>
              <a:gd name="T6" fmla="*/ 0 w 3608"/>
              <a:gd name="T7" fmla="*/ 0 h 12286"/>
              <a:gd name="T8" fmla="*/ 3608 w 3608"/>
              <a:gd name="T9" fmla="*/ 12286 h 122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08" h="12286">
                <a:moveTo>
                  <a:pt x="3607" y="12285"/>
                </a:moveTo>
                <a:lnTo>
                  <a:pt x="0" y="0"/>
                </a:lnTo>
              </a:path>
            </a:pathLst>
          </a:custGeom>
          <a:noFill/>
          <a:ln w="12600" cap="rnd">
            <a:solidFill>
              <a:srgbClr val="FF0000"/>
            </a:solidFill>
            <a:prstDash val="sysDot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5" name="Freeform 17"/>
          <p:cNvSpPr>
            <a:spLocks noChangeArrowheads="1"/>
          </p:cNvSpPr>
          <p:nvPr/>
        </p:nvSpPr>
        <p:spPr bwMode="auto">
          <a:xfrm>
            <a:off x="315913" y="6242050"/>
            <a:ext cx="8426450" cy="427038"/>
          </a:xfrm>
          <a:custGeom>
            <a:avLst/>
            <a:gdLst>
              <a:gd name="T0" fmla="*/ 0 w 5308"/>
              <a:gd name="T1" fmla="*/ 2147483647 h 269"/>
              <a:gd name="T2" fmla="*/ 2147483647 w 5308"/>
              <a:gd name="T3" fmla="*/ 2147483647 h 269"/>
              <a:gd name="T4" fmla="*/ 2147483647 w 5308"/>
              <a:gd name="T5" fmla="*/ 2147483647 h 269"/>
              <a:gd name="T6" fmla="*/ 2147483647 w 5308"/>
              <a:gd name="T7" fmla="*/ 2147483647 h 269"/>
              <a:gd name="T8" fmla="*/ 2147483647 w 5308"/>
              <a:gd name="T9" fmla="*/ 2147483647 h 2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08"/>
              <a:gd name="T16" fmla="*/ 0 h 269"/>
              <a:gd name="T17" fmla="*/ 5308 w 5308"/>
              <a:gd name="T18" fmla="*/ 269 h 2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08" h="269">
                <a:moveTo>
                  <a:pt x="0" y="269"/>
                </a:moveTo>
                <a:cubicBezTo>
                  <a:pt x="381" y="242"/>
                  <a:pt x="1725" y="120"/>
                  <a:pt x="2284" y="103"/>
                </a:cubicBezTo>
                <a:cubicBezTo>
                  <a:pt x="2843" y="86"/>
                  <a:pt x="2957" y="181"/>
                  <a:pt x="3355" y="165"/>
                </a:cubicBezTo>
                <a:cubicBezTo>
                  <a:pt x="3753" y="149"/>
                  <a:pt x="4345" y="0"/>
                  <a:pt x="4670" y="7"/>
                </a:cubicBezTo>
                <a:cubicBezTo>
                  <a:pt x="4995" y="14"/>
                  <a:pt x="5175" y="166"/>
                  <a:pt x="5308" y="208"/>
                </a:cubicBezTo>
              </a:path>
            </a:pathLst>
          </a:custGeom>
          <a:blipFill dpi="0" rotWithShape="0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 w="38160">
            <a:solidFill>
              <a:srgbClr val="99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6" name="AutoShape 18"/>
          <p:cNvSpPr>
            <a:spLocks/>
          </p:cNvSpPr>
          <p:nvPr/>
        </p:nvSpPr>
        <p:spPr bwMode="auto">
          <a:xfrm>
            <a:off x="7097713" y="3270250"/>
            <a:ext cx="1584325" cy="611188"/>
          </a:xfrm>
          <a:prstGeom prst="borderCallout1">
            <a:avLst>
              <a:gd name="adj1" fmla="val 48759"/>
              <a:gd name="adj2" fmla="val 380"/>
              <a:gd name="adj3" fmla="val 518954"/>
              <a:gd name="adj4" fmla="val -98958"/>
            </a:avLst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2D313C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2D313C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D313C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2D313C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2D313C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2D313C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2D313C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2D313C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2D313C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97000"/>
              </a:lnSpc>
              <a:spcBef>
                <a:spcPts val="1500"/>
              </a:spcBef>
            </a:pPr>
            <a:r>
              <a:rPr lang="en-GB" altLang="fi-FI" sz="180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3</a:t>
            </a:r>
            <a:r>
              <a:rPr lang="en-GB" altLang="fi-FI" sz="1800" baseline="3000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rd</a:t>
            </a:r>
            <a:r>
              <a:rPr lang="en-GB" altLang="fi-FI" sz="180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return from ground</a:t>
            </a:r>
          </a:p>
        </p:txBody>
      </p:sp>
      <p:sp>
        <p:nvSpPr>
          <p:cNvPr id="20497" name="AutoShape 19"/>
          <p:cNvSpPr>
            <a:spLocks/>
          </p:cNvSpPr>
          <p:nvPr/>
        </p:nvSpPr>
        <p:spPr bwMode="auto">
          <a:xfrm>
            <a:off x="5345113" y="1441450"/>
            <a:ext cx="1630362" cy="633413"/>
          </a:xfrm>
          <a:prstGeom prst="borderCallout1">
            <a:avLst>
              <a:gd name="adj1" fmla="val 45750"/>
              <a:gd name="adj2" fmla="val -264"/>
              <a:gd name="adj3" fmla="val 285583"/>
              <a:gd name="adj4" fmla="val -41968"/>
            </a:avLst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2D313C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2D313C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D313C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2D313C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2D313C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2D313C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2D313C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2D313C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2D313C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97000"/>
              </a:lnSpc>
              <a:spcBef>
                <a:spcPts val="1500"/>
              </a:spcBef>
            </a:pPr>
            <a:r>
              <a:rPr lang="en-GB" altLang="fi-FI" sz="180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en-GB" altLang="fi-FI" sz="1800" baseline="3000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st</a:t>
            </a:r>
            <a:r>
              <a:rPr lang="en-GB" altLang="fi-FI" sz="180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return from tree top</a:t>
            </a:r>
          </a:p>
        </p:txBody>
      </p:sp>
      <p:sp>
        <p:nvSpPr>
          <p:cNvPr id="20498" name="AutoShape 20"/>
          <p:cNvSpPr>
            <a:spLocks/>
          </p:cNvSpPr>
          <p:nvPr/>
        </p:nvSpPr>
        <p:spPr bwMode="auto">
          <a:xfrm>
            <a:off x="6183313" y="2355850"/>
            <a:ext cx="1914525" cy="571500"/>
          </a:xfrm>
          <a:prstGeom prst="borderCallout1">
            <a:avLst>
              <a:gd name="adj1" fmla="val 47519"/>
              <a:gd name="adj2" fmla="val -222"/>
              <a:gd name="adj3" fmla="val 480134"/>
              <a:gd name="adj4" fmla="val -57042"/>
            </a:avLst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2D313C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2D313C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D313C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2D313C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2D313C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2D313C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2D313C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2D313C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2D313C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97000"/>
              </a:lnSpc>
              <a:spcBef>
                <a:spcPts val="1500"/>
              </a:spcBef>
            </a:pPr>
            <a:r>
              <a:rPr lang="en-GB" altLang="fi-FI" sz="180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en-GB" altLang="fi-FI" sz="1800" baseline="3000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nd</a:t>
            </a:r>
            <a:r>
              <a:rPr lang="en-GB" altLang="fi-FI" sz="180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return from</a:t>
            </a:r>
            <a:r>
              <a:rPr lang="fi-FI" altLang="fi-FI" sz="180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fi-FI" sz="180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branches</a:t>
            </a:r>
          </a:p>
        </p:txBody>
      </p:sp>
      <p:pic>
        <p:nvPicPr>
          <p:cNvPr id="20499" name="Picture 2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484313"/>
            <a:ext cx="137953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500" name="Freeform 22"/>
          <p:cNvSpPr>
            <a:spLocks/>
          </p:cNvSpPr>
          <p:nvPr/>
        </p:nvSpPr>
        <p:spPr bwMode="auto">
          <a:xfrm>
            <a:off x="1154113" y="2017713"/>
            <a:ext cx="1587" cy="4495800"/>
          </a:xfrm>
          <a:custGeom>
            <a:avLst/>
            <a:gdLst>
              <a:gd name="T0" fmla="*/ 0 w 5"/>
              <a:gd name="T1" fmla="*/ 0 h 12489"/>
              <a:gd name="T2" fmla="*/ 2147483647 w 5"/>
              <a:gd name="T3" fmla="*/ 2147483647 h 12489"/>
              <a:gd name="T4" fmla="*/ 0 60000 65536"/>
              <a:gd name="T5" fmla="*/ 0 60000 65536"/>
              <a:gd name="T6" fmla="*/ 0 w 5"/>
              <a:gd name="T7" fmla="*/ 0 h 12489"/>
              <a:gd name="T8" fmla="*/ 5 w 5"/>
              <a:gd name="T9" fmla="*/ 12489 h 1248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" h="12489">
                <a:moveTo>
                  <a:pt x="0" y="0"/>
                </a:moveTo>
                <a:lnTo>
                  <a:pt x="4" y="12488"/>
                </a:lnTo>
              </a:path>
            </a:pathLst>
          </a:custGeom>
          <a:noFill/>
          <a:ln w="3816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1" name="Freeform 23"/>
          <p:cNvSpPr>
            <a:spLocks/>
          </p:cNvSpPr>
          <p:nvPr/>
        </p:nvSpPr>
        <p:spPr bwMode="auto">
          <a:xfrm>
            <a:off x="1230313" y="2016125"/>
            <a:ext cx="1587" cy="4498975"/>
          </a:xfrm>
          <a:custGeom>
            <a:avLst/>
            <a:gdLst>
              <a:gd name="T0" fmla="*/ 0 w 6"/>
              <a:gd name="T1" fmla="*/ 2147483647 h 12498"/>
              <a:gd name="T2" fmla="*/ 2147483647 w 6"/>
              <a:gd name="T3" fmla="*/ 0 h 12498"/>
              <a:gd name="T4" fmla="*/ 0 60000 65536"/>
              <a:gd name="T5" fmla="*/ 0 60000 65536"/>
              <a:gd name="T6" fmla="*/ 0 w 6"/>
              <a:gd name="T7" fmla="*/ 0 h 12498"/>
              <a:gd name="T8" fmla="*/ 6 w 6"/>
              <a:gd name="T9" fmla="*/ 12498 h 1249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" h="12498">
                <a:moveTo>
                  <a:pt x="0" y="12497"/>
                </a:moveTo>
                <a:lnTo>
                  <a:pt x="5" y="0"/>
                </a:lnTo>
              </a:path>
            </a:pathLst>
          </a:custGeom>
          <a:noFill/>
          <a:ln w="38160">
            <a:solidFill>
              <a:srgbClr val="FF0000"/>
            </a:solidFill>
            <a:prstDash val="dash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2" name="AutoShape 24"/>
          <p:cNvSpPr>
            <a:spLocks/>
          </p:cNvSpPr>
          <p:nvPr/>
        </p:nvSpPr>
        <p:spPr bwMode="auto">
          <a:xfrm>
            <a:off x="1566863" y="2405063"/>
            <a:ext cx="1752600" cy="903287"/>
          </a:xfrm>
          <a:prstGeom prst="borderCallout1">
            <a:avLst>
              <a:gd name="adj1" fmla="val 101819"/>
              <a:gd name="adj2" fmla="val 50171"/>
              <a:gd name="adj3" fmla="val 445764"/>
              <a:gd name="adj4" fmla="val 52435"/>
            </a:avLst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2D313C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2D313C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2D313C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2D313C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2D313C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2D313C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2D313C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2D313C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2D313C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97000"/>
              </a:lnSpc>
              <a:spcBef>
                <a:spcPts val="1500"/>
              </a:spcBef>
            </a:pPr>
            <a:r>
              <a:rPr lang="en-GB" altLang="fi-FI" sz="180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en-GB" altLang="fi-FI" sz="1800" baseline="3000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st</a:t>
            </a:r>
            <a:r>
              <a:rPr lang="en-GB" altLang="fi-FI" sz="180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(and only) return from ground</a:t>
            </a:r>
          </a:p>
        </p:txBody>
      </p:sp>
      <p:pic>
        <p:nvPicPr>
          <p:cNvPr id="20504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8" y="4337050"/>
            <a:ext cx="2009775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5" name="Picture 11" descr="DSC04675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200" y="1246188"/>
            <a:ext cx="17526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295520" y="27172"/>
            <a:ext cx="6574236" cy="461665"/>
          </a:xfrm>
          <a:prstGeom prst="rect">
            <a:avLst/>
          </a:prstGeom>
          <a:solidFill>
            <a:srgbClr val="FFCC00"/>
          </a:solidFill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fi-FI" sz="2400" b="1" dirty="0">
                <a:solidFill>
                  <a:srgbClr val="000000"/>
                </a:solidFill>
                <a:latin typeface="Verdana"/>
              </a:rPr>
              <a:t>LiDAR (Light Detection and Ranging)</a:t>
            </a:r>
            <a:endParaRPr lang="en-US" sz="2400" b="1" dirty="0">
              <a:solidFill>
                <a:srgbClr val="000000"/>
              </a:solidFill>
              <a:latin typeface="Verdan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009121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975" y="244475"/>
            <a:ext cx="8591550" cy="622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Date Placeholder 1"/>
          <p:cNvSpPr>
            <a:spLocks noGrp="1"/>
          </p:cNvSpPr>
          <p:nvPr>
            <p:ph type="dt" sz="quarter" idx="10"/>
          </p:nvPr>
        </p:nvSpPr>
        <p:spPr>
          <a:xfrm>
            <a:off x="314325" y="6311900"/>
            <a:ext cx="1903413" cy="23018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2D313C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2D313C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D313C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D313C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D313C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D313C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D313C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D313C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D313C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063921F3-6C6E-4D78-845C-DB35FF2A4C3D}" type="datetime1">
              <a:rPr lang="fi-FI" altLang="fi-FI" sz="1800" smtClean="0"/>
              <a:pPr eaLnBrk="1" hangingPunct="1">
                <a:spcBef>
                  <a:spcPct val="0"/>
                </a:spcBef>
              </a:pPr>
              <a:t>18.10.2016</a:t>
            </a:fld>
            <a:endParaRPr lang="en-US" altLang="fi-FI" sz="180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4775" y="571500"/>
            <a:ext cx="729138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8100" y="520700"/>
            <a:ext cx="187325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5888" y="4349750"/>
            <a:ext cx="7005637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6013" y="4776788"/>
            <a:ext cx="1909762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1371600" y="263525"/>
            <a:ext cx="47117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2400" b="1" kern="0" dirty="0">
                <a:solidFill>
                  <a:srgbClr val="00FF99"/>
                </a:solidFill>
                <a:latin typeface="Arial" pitchFamily="34" charset="0"/>
                <a:ea typeface="+mj-ea"/>
                <a:cs typeface="Arial" pitchFamily="34" charset="0"/>
              </a:rPr>
              <a:t>Dense forest from lidar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1362075" y="4044950"/>
            <a:ext cx="6191250" cy="1103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2400" b="1" kern="0" dirty="0">
                <a:solidFill>
                  <a:srgbClr val="00FF99"/>
                </a:solidFill>
                <a:latin typeface="Arial" pitchFamily="34" charset="0"/>
                <a:ea typeface="+mj-ea"/>
                <a:cs typeface="Arial" pitchFamily="34" charset="0"/>
              </a:rPr>
              <a:t>Degraded forest/encroachment from lidar</a:t>
            </a: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1457325" y="3382963"/>
            <a:ext cx="7620000" cy="1062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2400" b="1" kern="0" dirty="0">
                <a:solidFill>
                  <a:srgbClr val="00FF99"/>
                </a:solidFill>
                <a:latin typeface="Arial" pitchFamily="34" charset="0"/>
                <a:ea typeface="+mj-ea"/>
                <a:cs typeface="Arial" pitchFamily="34" charset="0"/>
              </a:rPr>
              <a:t>Near Khallagath, Kanchanpur district, Nepal</a:t>
            </a:r>
          </a:p>
        </p:txBody>
      </p:sp>
    </p:spTree>
    <p:extLst>
      <p:ext uri="{BB962C8B-B14F-4D97-AF65-F5344CB8AC3E}">
        <p14:creationId xmlns:p14="http://schemas.microsoft.com/office/powerpoint/2010/main" val="3597219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5410200" y="1371600"/>
            <a:ext cx="7010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1313" indent="-341313" eaLnBrk="0" hangingPunct="0">
              <a:spcBef>
                <a:spcPts val="8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3200">
                <a:solidFill>
                  <a:srgbClr val="2D313C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1pPr>
            <a:lvl2pPr eaLnBrk="0" hangingPunct="0">
              <a:spcBef>
                <a:spcPts val="7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800">
                <a:solidFill>
                  <a:srgbClr val="2D313C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2pPr>
            <a:lvl3pPr eaLnBrk="0" hangingPunct="0">
              <a:spcBef>
                <a:spcPts val="6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rgbClr val="2D313C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3pPr>
            <a:lvl4pPr eaLnBrk="0" hangingPunct="0">
              <a:spcBef>
                <a:spcPts val="5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2D313C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4pPr>
            <a:lvl5pPr eaLnBrk="0" hangingPunct="0">
              <a:spcBef>
                <a:spcPts val="5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2D313C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2D313C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2D313C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2D313C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2D313C"/>
                </a:solidFill>
                <a:latin typeface="Georgia" panose="02040502050405020303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006B3F"/>
              </a:buClr>
              <a:buFont typeface="Wingdings" panose="05000000000000000000" pitchFamily="2" charset="2"/>
              <a:buNone/>
            </a:pPr>
            <a:endParaRPr lang="fi-FI" altLang="fi-FI" sz="2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006B3F"/>
              </a:buClr>
              <a:buFont typeface="Wingdings" panose="05000000000000000000" pitchFamily="2" charset="2"/>
              <a:buNone/>
            </a:pPr>
            <a:endParaRPr lang="fi-FI" altLang="fi-FI" sz="2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006B3F"/>
              </a:buClr>
              <a:buFont typeface="Wingdings" panose="05000000000000000000" pitchFamily="2" charset="2"/>
              <a:buNone/>
            </a:pPr>
            <a:endParaRPr lang="fi-FI" altLang="fi-FI" sz="2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endParaRPr lang="fi-FI" altLang="fi-FI" sz="2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550"/>
              </a:spcBef>
            </a:pPr>
            <a:endParaRPr lang="fi-FI" altLang="fi-FI" sz="2200">
              <a:solidFill>
                <a:srgbClr val="000000"/>
              </a:solidFill>
            </a:endParaRPr>
          </a:p>
          <a:p>
            <a:pPr eaLnBrk="1" hangingPunct="1">
              <a:spcBef>
                <a:spcPts val="1250"/>
              </a:spcBef>
              <a:buFont typeface="Arial" panose="020B0604020202020204" pitchFamily="34" charset="0"/>
              <a:buNone/>
            </a:pPr>
            <a:endParaRPr lang="fi-FI" altLang="fi-FI" sz="2000">
              <a:solidFill>
                <a:srgbClr val="000000"/>
              </a:solidFill>
            </a:endParaRPr>
          </a:p>
          <a:p>
            <a:pPr eaLnBrk="1" hangingPunct="1">
              <a:spcBef>
                <a:spcPts val="1500"/>
              </a:spcBef>
            </a:pPr>
            <a:endParaRPr lang="fi-FI" altLang="fi-FI" sz="2400">
              <a:solidFill>
                <a:srgbClr val="000000"/>
              </a:solidFill>
            </a:endParaRPr>
          </a:p>
          <a:p>
            <a:pPr eaLnBrk="1" hangingPunct="1">
              <a:spcBef>
                <a:spcPts val="1500"/>
              </a:spcBef>
            </a:pPr>
            <a:endParaRPr lang="fi-FI" altLang="fi-FI" sz="240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endParaRPr lang="fi-FI" altLang="fi-FI" sz="240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006B3F"/>
              </a:buClr>
              <a:buFont typeface="Wingdings" panose="05000000000000000000" pitchFamily="2" charset="2"/>
              <a:buNone/>
            </a:pPr>
            <a:endParaRPr lang="fi-FI" altLang="fi-FI" sz="2400">
              <a:solidFill>
                <a:srgbClr val="000000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65" y="764704"/>
            <a:ext cx="7720834" cy="58052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44396" y="27172"/>
            <a:ext cx="6676828" cy="461665"/>
          </a:xfrm>
          <a:prstGeom prst="rect">
            <a:avLst/>
          </a:prstGeom>
          <a:solidFill>
            <a:srgbClr val="FFCC00"/>
          </a:solidFill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fi-FI" sz="2400" b="1" dirty="0">
                <a:solidFill>
                  <a:srgbClr val="000000"/>
                </a:solidFill>
                <a:latin typeface="Verdana"/>
              </a:rPr>
              <a:t>Work Flow for Reference Level: LAMP</a:t>
            </a:r>
            <a:endParaRPr lang="en-US" sz="2400" b="1" dirty="0">
              <a:solidFill>
                <a:srgbClr val="000000"/>
              </a:solidFill>
              <a:latin typeface="Verdan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208017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34746515"/>
              </p:ext>
            </p:extLst>
          </p:nvPr>
        </p:nvGraphicFramePr>
        <p:xfrm>
          <a:off x="971600" y="1124744"/>
          <a:ext cx="7388200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62296" y="30480"/>
            <a:ext cx="6572633" cy="461665"/>
          </a:xfrm>
          <a:prstGeom prst="rect">
            <a:avLst/>
          </a:prstGeom>
          <a:solidFill>
            <a:srgbClr val="FFCC00"/>
          </a:solidFill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fi-FI" sz="2400" b="1" dirty="0">
                <a:solidFill>
                  <a:srgbClr val="000000"/>
                </a:solidFill>
                <a:latin typeface="Verdana"/>
                <a:ea typeface="+mn-ea"/>
              </a:rPr>
              <a:t>Results: Historical Carbon Stock Loss</a:t>
            </a:r>
            <a:endParaRPr lang="en-US" sz="2400" b="1" dirty="0">
              <a:solidFill>
                <a:srgbClr val="000000"/>
              </a:solidFill>
              <a:latin typeface="Verdan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25620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C:\NEPAL\Terai_results_for_FRA_Sept2013\result_scatterograms\All_models_validation_on_46_plots\LIDAR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525" y="1146493"/>
            <a:ext cx="4016375" cy="408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639518" y="29744"/>
            <a:ext cx="3881191" cy="461665"/>
          </a:xfrm>
          <a:prstGeom prst="rect">
            <a:avLst/>
          </a:prstGeom>
          <a:solidFill>
            <a:srgbClr val="FFCC00"/>
          </a:solidFill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fi-FI" sz="2400" b="1" dirty="0">
                <a:solidFill>
                  <a:srgbClr val="000000"/>
                </a:solidFill>
                <a:latin typeface="Verdana"/>
                <a:ea typeface="+mn-ea"/>
              </a:rPr>
              <a:t>Accuracy assessment</a:t>
            </a:r>
            <a:endParaRPr lang="en-US" sz="2400" b="1" dirty="0">
              <a:solidFill>
                <a:srgbClr val="000000"/>
              </a:solidFill>
              <a:latin typeface="Verdana"/>
              <a:ea typeface="+mn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97050" y="1173480"/>
            <a:ext cx="2370138" cy="36988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defTabSz="914400">
              <a:defRPr/>
            </a:pPr>
            <a:r>
              <a:rPr lang="fi-FI" b="1" dirty="0">
                <a:solidFill>
                  <a:srgbClr val="000000"/>
                </a:solidFill>
                <a:latin typeface="Verdana"/>
                <a:ea typeface="+mn-ea"/>
              </a:rPr>
              <a:t>   </a:t>
            </a:r>
            <a:r>
              <a:rPr lang="fi-FI" b="1" dirty="0" err="1">
                <a:solidFill>
                  <a:srgbClr val="000000"/>
                </a:solidFill>
                <a:latin typeface="Verdana"/>
                <a:ea typeface="+mn-ea"/>
              </a:rPr>
              <a:t>LiDAR</a:t>
            </a:r>
            <a:r>
              <a:rPr lang="fi-FI" b="1" dirty="0">
                <a:solidFill>
                  <a:srgbClr val="000000"/>
                </a:solidFill>
                <a:latin typeface="Verdana"/>
                <a:ea typeface="+mn-ea"/>
              </a:rPr>
              <a:t> model</a:t>
            </a:r>
            <a:endParaRPr lang="en-US" b="1" dirty="0">
              <a:solidFill>
                <a:srgbClr val="000000"/>
              </a:solidFill>
              <a:latin typeface="Verdana"/>
              <a:ea typeface="+mn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18125" y="1124268"/>
            <a:ext cx="312737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fi-FI" b="1" dirty="0">
                <a:solidFill>
                  <a:srgbClr val="000000"/>
                </a:solidFill>
                <a:latin typeface="Verdana"/>
                <a:ea typeface="+mn-ea"/>
              </a:rPr>
              <a:t>LAMP </a:t>
            </a:r>
            <a:r>
              <a:rPr lang="fi-FI" b="1" dirty="0" err="1">
                <a:solidFill>
                  <a:srgbClr val="000000"/>
                </a:solidFill>
                <a:latin typeface="Verdana"/>
                <a:ea typeface="+mn-ea"/>
              </a:rPr>
              <a:t>model</a:t>
            </a:r>
            <a:r>
              <a:rPr lang="fi-FI" b="1" dirty="0">
                <a:solidFill>
                  <a:srgbClr val="000000"/>
                </a:solidFill>
                <a:latin typeface="Verdana"/>
                <a:ea typeface="+mn-ea"/>
              </a:rPr>
              <a:t> (</a:t>
            </a:r>
            <a:r>
              <a:rPr lang="fi-FI" b="1" dirty="0" err="1">
                <a:solidFill>
                  <a:srgbClr val="000000"/>
                </a:solidFill>
                <a:latin typeface="Verdana"/>
                <a:ea typeface="+mn-ea"/>
              </a:rPr>
              <a:t>Landsat</a:t>
            </a:r>
            <a:r>
              <a:rPr lang="fi-FI" b="1" dirty="0">
                <a:solidFill>
                  <a:srgbClr val="000000"/>
                </a:solidFill>
                <a:latin typeface="Verdana"/>
                <a:ea typeface="+mn-ea"/>
              </a:rPr>
              <a:t>)</a:t>
            </a:r>
            <a:endParaRPr lang="en-US" b="1" dirty="0">
              <a:solidFill>
                <a:srgbClr val="000000"/>
              </a:solidFill>
              <a:latin typeface="Verdana"/>
              <a:ea typeface="+mn-e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8291" y="4945380"/>
            <a:ext cx="3780202" cy="369332"/>
          </a:xfrm>
          <a:prstGeom prst="rect">
            <a:avLst/>
          </a:prstGeom>
          <a:solidFill>
            <a:srgbClr val="DBF250"/>
          </a:solidFill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fi-FI" dirty="0">
                <a:solidFill>
                  <a:srgbClr val="000000"/>
                </a:solidFill>
                <a:latin typeface="Verdana"/>
                <a:ea typeface="+mn-ea"/>
              </a:rPr>
              <a:t>Field-measured biomass (t/ha)</a:t>
            </a:r>
            <a:endParaRPr lang="en-US" dirty="0">
              <a:solidFill>
                <a:srgbClr val="000000"/>
              </a:solidFill>
              <a:latin typeface="Verdana"/>
              <a:ea typeface="+mn-ea"/>
            </a:endParaRPr>
          </a:p>
        </p:txBody>
      </p:sp>
      <p:sp>
        <p:nvSpPr>
          <p:cNvPr id="22" name="TextBox 21"/>
          <p:cNvSpPr txBox="1"/>
          <p:nvPr/>
        </p:nvSpPr>
        <p:spPr>
          <a:xfrm rot="16200000">
            <a:off x="-799584" y="2869208"/>
            <a:ext cx="3143809" cy="369332"/>
          </a:xfrm>
          <a:prstGeom prst="rect">
            <a:avLst/>
          </a:prstGeom>
          <a:solidFill>
            <a:srgbClr val="DBF250"/>
          </a:solidFill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fi-FI" dirty="0">
                <a:solidFill>
                  <a:srgbClr val="000000"/>
                </a:solidFill>
                <a:latin typeface="Verdana"/>
                <a:ea typeface="+mn-ea"/>
              </a:rPr>
              <a:t>Estimated biomass (t/ha)</a:t>
            </a:r>
            <a:endParaRPr lang="en-US" dirty="0">
              <a:solidFill>
                <a:srgbClr val="000000"/>
              </a:solidFill>
              <a:latin typeface="Verdana"/>
              <a:ea typeface="+mn-ea"/>
            </a:endParaRPr>
          </a:p>
        </p:txBody>
      </p:sp>
      <p:pic>
        <p:nvPicPr>
          <p:cNvPr id="27657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01" t="8240" b="5797"/>
          <a:stretch>
            <a:fillRect/>
          </a:stretch>
        </p:blipFill>
        <p:spPr bwMode="auto">
          <a:xfrm>
            <a:off x="4859338" y="1494155"/>
            <a:ext cx="3883025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86138" y="4321493"/>
            <a:ext cx="1138237" cy="3079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i-FI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</a:rPr>
              <a:t>R</a:t>
            </a:r>
            <a:r>
              <a:rPr lang="fi-FI" sz="1400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</a:rPr>
              <a:t>2</a:t>
            </a:r>
            <a:r>
              <a:rPr lang="fi-FI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</a:rPr>
              <a:t> = 0.9</a:t>
            </a:r>
            <a:r>
              <a:rPr lang="fi-FI" sz="1400" dirty="0">
                <a:latin typeface="Verdana" panose="020B0604030504040204" pitchFamily="34" charset="0"/>
              </a:rPr>
              <a:t>2</a:t>
            </a:r>
            <a:endParaRPr lang="en-US" sz="1400" dirty="0">
              <a:latin typeface="Verdan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35825" y="4240530"/>
            <a:ext cx="1223963" cy="3079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i-FI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</a:rPr>
              <a:t>R</a:t>
            </a:r>
            <a:r>
              <a:rPr lang="fi-FI" sz="1400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</a:rPr>
              <a:t>2</a:t>
            </a:r>
            <a:r>
              <a:rPr lang="fi-FI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</a:rPr>
              <a:t> = 0.5</a:t>
            </a:r>
            <a:r>
              <a:rPr lang="fi-FI" sz="1400" dirty="0">
                <a:latin typeface="Verdana" panose="020B0604030504040204" pitchFamily="34" charset="0"/>
              </a:rPr>
              <a:t>2</a:t>
            </a:r>
            <a:endParaRPr lang="en-US" sz="14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984488"/>
      </p:ext>
    </p:extLst>
  </p:cSld>
  <p:clrMapOvr>
    <a:masterClrMapping/>
  </p:clrMapOvr>
</p:sld>
</file>

<file path=ppt/theme/theme1.xml><?xml version="1.0" encoding="utf-8"?>
<a:theme xmlns:a="http://schemas.openxmlformats.org/drawingml/2006/main" name="Arbonaut_Theme">
  <a:themeElements>
    <a:clrScheme name="Arbonaut">
      <a:dk1>
        <a:srgbClr val="2D313C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Urbaani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rbonaut_Theme">
  <a:themeElements>
    <a:clrScheme name="Arbonaut">
      <a:dk1>
        <a:srgbClr val="2D313C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Urbaani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Arbonaut_Theme</Template>
  <TotalTime>4105</TotalTime>
  <Words>730</Words>
  <Application>Microsoft Office PowerPoint</Application>
  <PresentationFormat>On-screen Show (4:3)</PresentationFormat>
  <Paragraphs>157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Arial Unicode MS</vt:lpstr>
      <vt:lpstr>Microsoft YaHei</vt:lpstr>
      <vt:lpstr>Arial</vt:lpstr>
      <vt:lpstr>Calibri</vt:lpstr>
      <vt:lpstr>georgia</vt:lpstr>
      <vt:lpstr>georgia</vt:lpstr>
      <vt:lpstr>Lucida Sans Unicode</vt:lpstr>
      <vt:lpstr>Times New Roman</vt:lpstr>
      <vt:lpstr>Trebuchet MS</vt:lpstr>
      <vt:lpstr>Verdana</vt:lpstr>
      <vt:lpstr>Wingdings</vt:lpstr>
      <vt:lpstr>Arbonaut_Theme</vt:lpstr>
      <vt:lpstr>1_Arbonaut_Theme</vt:lpstr>
      <vt:lpstr>PowerPoint Presentation</vt:lpstr>
      <vt:lpstr>  </vt:lpstr>
      <vt:lpstr>PowerPoint Presentation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Jorma Haikonen</dc:creator>
  <cp:lastModifiedBy>Basanta Gautam</cp:lastModifiedBy>
  <cp:revision>374</cp:revision>
  <dcterms:created xsi:type="dcterms:W3CDTF">2013-05-05T15:18:47Z</dcterms:created>
  <dcterms:modified xsi:type="dcterms:W3CDTF">2016-10-18T01:04:46Z</dcterms:modified>
</cp:coreProperties>
</file>