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61" r:id="rId2"/>
    <p:sldId id="300" r:id="rId3"/>
    <p:sldId id="256" r:id="rId4"/>
    <p:sldId id="301" r:id="rId5"/>
    <p:sldId id="299" r:id="rId6"/>
    <p:sldId id="314" r:id="rId7"/>
    <p:sldId id="302" r:id="rId8"/>
    <p:sldId id="315" r:id="rId9"/>
    <p:sldId id="303" r:id="rId10"/>
    <p:sldId id="304" r:id="rId11"/>
    <p:sldId id="306" r:id="rId12"/>
    <p:sldId id="305" r:id="rId13"/>
    <p:sldId id="307" r:id="rId14"/>
    <p:sldId id="310" r:id="rId15"/>
    <p:sldId id="308" r:id="rId16"/>
    <p:sldId id="309" r:id="rId17"/>
    <p:sldId id="311" r:id="rId18"/>
    <p:sldId id="312" r:id="rId19"/>
    <p:sldId id="313" r:id="rId20"/>
    <p:sldId id="279" r:id="rId21"/>
    <p:sldId id="276" r:id="rId22"/>
    <p:sldId id="280" r:id="rId23"/>
    <p:sldId id="278" r:id="rId24"/>
    <p:sldId id="281" r:id="rId25"/>
    <p:sldId id="277" r:id="rId26"/>
  </p:sldIdLst>
  <p:sldSz cx="9144000" cy="64008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C0C"/>
    <a:srgbClr val="C49500"/>
    <a:srgbClr val="D9D9D9"/>
    <a:srgbClr val="F2F2F2"/>
    <a:srgbClr val="EE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 autoAdjust="0"/>
    <p:restoredTop sz="91908" autoAdjust="0"/>
  </p:normalViewPr>
  <p:slideViewPr>
    <p:cSldViewPr>
      <p:cViewPr varScale="1">
        <p:scale>
          <a:sx n="88" d="100"/>
          <a:sy n="88" d="100"/>
        </p:scale>
        <p:origin x="1570" y="48"/>
      </p:cViewPr>
      <p:guideLst>
        <p:guide orient="horz" pos="201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rabhar\Documents\Prabha_research_hortonplain\DATA\ALOS\Stat\dat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Aspect_area!$C$1</c:f>
              <c:strCache>
                <c:ptCount val="1"/>
                <c:pt idx="0">
                  <c:v>Forested area</c:v>
                </c:pt>
              </c:strCache>
            </c:strRef>
          </c:tx>
          <c:spPr>
            <a:pattFill prst="pct8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Aspect_area!$B$3:$B$11</c:f>
              <c:strCache>
                <c:ptCount val="9"/>
                <c:pt idx="0">
                  <c:v>Flat</c:v>
                </c:pt>
                <c:pt idx="1">
                  <c:v>N </c:v>
                </c:pt>
                <c:pt idx="2">
                  <c:v>NE</c:v>
                </c:pt>
                <c:pt idx="3">
                  <c:v>E</c:v>
                </c:pt>
                <c:pt idx="4">
                  <c:v>SE</c:v>
                </c:pt>
                <c:pt idx="5">
                  <c:v>S</c:v>
                </c:pt>
                <c:pt idx="6">
                  <c:v>SW</c:v>
                </c:pt>
                <c:pt idx="7">
                  <c:v>W</c:v>
                </c:pt>
                <c:pt idx="8">
                  <c:v>NW</c:v>
                </c:pt>
              </c:strCache>
            </c:strRef>
          </c:cat>
          <c:val>
            <c:numRef>
              <c:f>Aspect_area!$D$3:$D$11</c:f>
              <c:numCache>
                <c:formatCode>General</c:formatCode>
                <c:ptCount val="9"/>
                <c:pt idx="0">
                  <c:v>3.6745E-2</c:v>
                </c:pt>
                <c:pt idx="1">
                  <c:v>3.6577698999999999</c:v>
                </c:pt>
                <c:pt idx="2">
                  <c:v>2.4430301000000001</c:v>
                </c:pt>
                <c:pt idx="3">
                  <c:v>1.5644799</c:v>
                </c:pt>
                <c:pt idx="4">
                  <c:v>1.4238900000000001</c:v>
                </c:pt>
                <c:pt idx="5">
                  <c:v>1.6967000000000001</c:v>
                </c:pt>
                <c:pt idx="6">
                  <c:v>2.1268201000000002</c:v>
                </c:pt>
                <c:pt idx="7">
                  <c:v>2.7976899</c:v>
                </c:pt>
                <c:pt idx="8">
                  <c:v>3.3561800000000002</c:v>
                </c:pt>
              </c:numCache>
            </c:numRef>
          </c:val>
        </c:ser>
        <c:ser>
          <c:idx val="1"/>
          <c:order val="1"/>
          <c:tx>
            <c:strRef>
              <c:f>Aspect_area!$E$1</c:f>
              <c:strCache>
                <c:ptCount val="1"/>
                <c:pt idx="0">
                  <c:v>Dieback area</c:v>
                </c:pt>
              </c:strCache>
            </c:strRef>
          </c:tx>
          <c:spPr>
            <a:pattFill prst="pct7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Aspect_area!$B$3:$B$11</c:f>
              <c:strCache>
                <c:ptCount val="9"/>
                <c:pt idx="0">
                  <c:v>Flat</c:v>
                </c:pt>
                <c:pt idx="1">
                  <c:v>N </c:v>
                </c:pt>
                <c:pt idx="2">
                  <c:v>NE</c:v>
                </c:pt>
                <c:pt idx="3">
                  <c:v>E</c:v>
                </c:pt>
                <c:pt idx="4">
                  <c:v>SE</c:v>
                </c:pt>
                <c:pt idx="5">
                  <c:v>S</c:v>
                </c:pt>
                <c:pt idx="6">
                  <c:v>SW</c:v>
                </c:pt>
                <c:pt idx="7">
                  <c:v>W</c:v>
                </c:pt>
                <c:pt idx="8">
                  <c:v>NW</c:v>
                </c:pt>
              </c:strCache>
            </c:strRef>
          </c:cat>
          <c:val>
            <c:numRef>
              <c:f>Aspect_area!$F$3:$F$11</c:f>
              <c:numCache>
                <c:formatCode>General</c:formatCode>
                <c:ptCount val="9"/>
                <c:pt idx="0">
                  <c:v>1.7600000000000001E-2</c:v>
                </c:pt>
                <c:pt idx="1">
                  <c:v>1.07819</c:v>
                </c:pt>
                <c:pt idx="2">
                  <c:v>1.2415299</c:v>
                </c:pt>
                <c:pt idx="3">
                  <c:v>1.1835901</c:v>
                </c:pt>
                <c:pt idx="4">
                  <c:v>1.38554</c:v>
                </c:pt>
                <c:pt idx="5">
                  <c:v>1.4967699999999999</c:v>
                </c:pt>
                <c:pt idx="6">
                  <c:v>1.09395</c:v>
                </c:pt>
                <c:pt idx="7">
                  <c:v>0.874529</c:v>
                </c:pt>
                <c:pt idx="8">
                  <c:v>0.83503099999999997</c:v>
                </c:pt>
              </c:numCache>
            </c:numRef>
          </c:val>
        </c:ser>
        <c:ser>
          <c:idx val="2"/>
          <c:order val="2"/>
          <c:tx>
            <c:strRef>
              <c:f>Aspect_area!$G$1</c:f>
              <c:strCache>
                <c:ptCount val="1"/>
                <c:pt idx="0">
                  <c:v>Grassland</c:v>
                </c:pt>
              </c:strCache>
            </c:strRef>
          </c:tx>
          <c:spPr>
            <a:pattFill prst="pct25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Aspect_area!$B$3:$B$11</c:f>
              <c:strCache>
                <c:ptCount val="9"/>
                <c:pt idx="0">
                  <c:v>Flat</c:v>
                </c:pt>
                <c:pt idx="1">
                  <c:v>N </c:v>
                </c:pt>
                <c:pt idx="2">
                  <c:v>NE</c:v>
                </c:pt>
                <c:pt idx="3">
                  <c:v>E</c:v>
                </c:pt>
                <c:pt idx="4">
                  <c:v>SE</c:v>
                </c:pt>
                <c:pt idx="5">
                  <c:v>S</c:v>
                </c:pt>
                <c:pt idx="6">
                  <c:v>SW</c:v>
                </c:pt>
                <c:pt idx="7">
                  <c:v>W</c:v>
                </c:pt>
                <c:pt idx="8">
                  <c:v>NW</c:v>
                </c:pt>
              </c:strCache>
            </c:strRef>
          </c:cat>
          <c:val>
            <c:numRef>
              <c:f>Aspect_area!$H$3:$H$11</c:f>
              <c:numCache>
                <c:formatCode>General</c:formatCode>
                <c:ptCount val="9"/>
                <c:pt idx="0">
                  <c:v>1.3792799999999999E-2</c:v>
                </c:pt>
                <c:pt idx="1">
                  <c:v>0.74395299999999998</c:v>
                </c:pt>
                <c:pt idx="2">
                  <c:v>0.68817099999999998</c:v>
                </c:pt>
                <c:pt idx="3">
                  <c:v>0.59105600000000003</c:v>
                </c:pt>
                <c:pt idx="4">
                  <c:v>0.57810600000000001</c:v>
                </c:pt>
                <c:pt idx="5">
                  <c:v>0.63691500000000001</c:v>
                </c:pt>
                <c:pt idx="6">
                  <c:v>0.72545199999999999</c:v>
                </c:pt>
                <c:pt idx="7">
                  <c:v>0.70180399999999998</c:v>
                </c:pt>
                <c:pt idx="8">
                  <c:v>0.63431700000000002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4851760"/>
        <c:axId val="214854896"/>
      </c:barChart>
      <c:catAx>
        <c:axId val="2148517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Aspect</a:t>
                </a:r>
                <a:r>
                  <a:rPr lang="en-US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category</a:t>
                </a: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4854896"/>
        <c:crosses val="autoZero"/>
        <c:auto val="1"/>
        <c:lblAlgn val="ctr"/>
        <c:lblOffset val="100"/>
        <c:noMultiLvlLbl val="1"/>
      </c:catAx>
      <c:valAx>
        <c:axId val="2148548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Area (km</a:t>
                </a:r>
                <a:r>
                  <a:rPr lang="en-US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4851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pattFill prst="pct75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numRef>
              <c:f>Sheet1!$A$1:$A$9</c:f>
              <c:numCache>
                <c:formatCode>General</c:formatCode>
                <c:ptCount val="9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</c:numCache>
            </c:numRef>
          </c:cat>
          <c:val>
            <c:numRef>
              <c:f>Sheet1!$B$1:$B$9</c:f>
              <c:numCache>
                <c:formatCode>General</c:formatCode>
                <c:ptCount val="9"/>
                <c:pt idx="0">
                  <c:v>1.25</c:v>
                </c:pt>
                <c:pt idx="1">
                  <c:v>2.4</c:v>
                </c:pt>
                <c:pt idx="2">
                  <c:v>4.0999999999999996</c:v>
                </c:pt>
                <c:pt idx="3">
                  <c:v>3.8</c:v>
                </c:pt>
                <c:pt idx="4">
                  <c:v>2.8</c:v>
                </c:pt>
                <c:pt idx="5">
                  <c:v>1.5</c:v>
                </c:pt>
                <c:pt idx="6">
                  <c:v>0.7</c:v>
                </c:pt>
                <c:pt idx="7">
                  <c:v>1.03</c:v>
                </c:pt>
                <c:pt idx="8">
                  <c:v>8.9999999999999993E-3</c:v>
                </c:pt>
              </c:numCache>
            </c:numRef>
          </c:val>
        </c:ser>
        <c:ser>
          <c:idx val="1"/>
          <c:order val="1"/>
          <c:spPr>
            <a:pattFill prst="pct25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numRef>
              <c:f>Sheet1!$A$1:$A$9</c:f>
              <c:numCache>
                <c:formatCode>General</c:formatCode>
                <c:ptCount val="9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</c:numCache>
            </c:numRef>
          </c:cat>
          <c:val>
            <c:numRef>
              <c:f>Sheet1!$C$1:$C$9</c:f>
              <c:numCache>
                <c:formatCode>General</c:formatCode>
                <c:ptCount val="9"/>
                <c:pt idx="0">
                  <c:v>0.5</c:v>
                </c:pt>
                <c:pt idx="1">
                  <c:v>2.9</c:v>
                </c:pt>
                <c:pt idx="2">
                  <c:v>4.2</c:v>
                </c:pt>
                <c:pt idx="3">
                  <c:v>4.8</c:v>
                </c:pt>
                <c:pt idx="4">
                  <c:v>5.5</c:v>
                </c:pt>
                <c:pt idx="5">
                  <c:v>0.3</c:v>
                </c:pt>
                <c:pt idx="6">
                  <c:v>0.36</c:v>
                </c:pt>
              </c:numCache>
            </c:numRef>
          </c:val>
        </c:ser>
        <c:ser>
          <c:idx val="2"/>
          <c:order val="2"/>
          <c:spPr>
            <a:pattFill prst="pct2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numRef>
              <c:f>Sheet1!$A$1:$A$9</c:f>
              <c:numCache>
                <c:formatCode>General</c:formatCode>
                <c:ptCount val="9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</c:numCache>
            </c:numRef>
          </c:cat>
          <c:val>
            <c:numRef>
              <c:f>Sheet1!$D$1:$D$9</c:f>
              <c:numCache>
                <c:formatCode>General</c:formatCode>
                <c:ptCount val="9"/>
                <c:pt idx="0">
                  <c:v>0.5</c:v>
                </c:pt>
                <c:pt idx="1">
                  <c:v>1.4</c:v>
                </c:pt>
                <c:pt idx="2">
                  <c:v>1.4</c:v>
                </c:pt>
                <c:pt idx="3">
                  <c:v>0.9</c:v>
                </c:pt>
                <c:pt idx="4">
                  <c:v>0.5</c:v>
                </c:pt>
                <c:pt idx="5">
                  <c:v>0.2</c:v>
                </c:pt>
                <c:pt idx="6">
                  <c:v>8.0000000000000002E-3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1195576"/>
        <c:axId val="211198712"/>
      </c:barChart>
      <c:catAx>
        <c:axId val="211195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Slope</a:t>
                </a:r>
                <a:r>
                  <a:rPr lang="en-US" baseline="0"/>
                  <a:t>  (degree)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198712"/>
        <c:crosses val="autoZero"/>
        <c:auto val="1"/>
        <c:lblAlgn val="ctr"/>
        <c:lblOffset val="100"/>
        <c:noMultiLvlLbl val="0"/>
      </c:catAx>
      <c:valAx>
        <c:axId val="211198712"/>
        <c:scaling>
          <c:orientation val="minMax"/>
          <c:max val="9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Area (km</a:t>
                </a:r>
                <a:r>
                  <a:rPr lang="en-US" baseline="30000"/>
                  <a:t>2</a:t>
                </a:r>
                <a:r>
                  <a:rPr lang="en-US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195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4D326-DCA4-40F8-9D64-5A8A05ECE26C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685800"/>
            <a:ext cx="48958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7CF97-2DB0-4346-AC2F-08E49EAE2E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3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685800"/>
            <a:ext cx="48958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4184-61F5-4521-AD0D-345EBFAB469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57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7CF97-2DB0-4346-AC2F-08E49EAE2EA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94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7CF97-2DB0-4346-AC2F-08E49EAE2EA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1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7CF97-2DB0-4346-AC2F-08E49EAE2EA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5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7" y="2346961"/>
            <a:ext cx="6600451" cy="2111929"/>
          </a:xfrm>
        </p:spPr>
        <p:txBody>
          <a:bodyPr anchor="b">
            <a:normAutofit/>
          </a:bodyPr>
          <a:lstStyle>
            <a:lvl1pPr>
              <a:defRPr sz="50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7" y="4458889"/>
            <a:ext cx="6600451" cy="1051197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26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3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0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3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0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3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033081"/>
            <a:ext cx="1395473" cy="729662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227572"/>
            <a:ext cx="584978" cy="340783"/>
          </a:xfrm>
        </p:spPr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0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568960"/>
            <a:ext cx="6591985" cy="2909237"/>
          </a:xfrm>
        </p:spPr>
        <p:txBody>
          <a:bodyPr anchor="ctr">
            <a:normAutofit/>
          </a:bodyPr>
          <a:lstStyle>
            <a:lvl1pPr algn="l">
              <a:defRPr sz="448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4063776"/>
            <a:ext cx="6591985" cy="1452140"/>
          </a:xfrm>
        </p:spPr>
        <p:txBody>
          <a:bodyPr anchor="ctr">
            <a:normAutofit/>
          </a:bodyPr>
          <a:lstStyle>
            <a:lvl1pPr marL="0" indent="0" algn="l">
              <a:buNone/>
              <a:defRPr sz="168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2955426"/>
            <a:ext cx="1358356" cy="47413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027865"/>
            <a:ext cx="584978" cy="340783"/>
          </a:xfrm>
        </p:spPr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6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4" y="568960"/>
            <a:ext cx="6109587" cy="2702560"/>
          </a:xfrm>
        </p:spPr>
        <p:txBody>
          <a:bodyPr anchor="ctr">
            <a:normAutofit/>
          </a:bodyPr>
          <a:lstStyle>
            <a:lvl1pPr algn="l">
              <a:defRPr sz="448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271520"/>
            <a:ext cx="5653888" cy="3556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9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26705" indent="0">
              <a:buFontTx/>
              <a:buNone/>
              <a:defRPr/>
            </a:lvl2pPr>
            <a:lvl3pPr marL="853410" indent="0">
              <a:buFontTx/>
              <a:buNone/>
              <a:defRPr/>
            </a:lvl3pPr>
            <a:lvl4pPr marL="1280114" indent="0">
              <a:buFontTx/>
              <a:buNone/>
              <a:defRPr/>
            </a:lvl4pPr>
            <a:lvl5pPr marL="170681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4063776"/>
            <a:ext cx="6591985" cy="1452140"/>
          </a:xfrm>
        </p:spPr>
        <p:txBody>
          <a:bodyPr anchor="ctr">
            <a:normAutofit/>
          </a:bodyPr>
          <a:lstStyle>
            <a:lvl1pPr marL="0" indent="0" algn="l">
              <a:buNone/>
              <a:defRPr sz="168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2955426"/>
            <a:ext cx="1358356" cy="47413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027865"/>
            <a:ext cx="584978" cy="340783"/>
          </a:xfrm>
        </p:spPr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7" y="604805"/>
            <a:ext cx="457319" cy="545791"/>
          </a:xfrm>
          <a:prstGeom prst="rect">
            <a:avLst/>
          </a:prstGeom>
        </p:spPr>
        <p:txBody>
          <a:bodyPr vert="horz" lIns="85344" tIns="42672" rIns="85344" bIns="42672" rtlCol="0" anchor="ctr">
            <a:noAutofit/>
          </a:bodyPr>
          <a:lstStyle/>
          <a:p>
            <a:pPr lvl="0"/>
            <a:r>
              <a:rPr lang="en-US" sz="74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4" y="2711619"/>
            <a:ext cx="457319" cy="545791"/>
          </a:xfrm>
          <a:prstGeom prst="rect">
            <a:avLst/>
          </a:prstGeom>
        </p:spPr>
        <p:txBody>
          <a:bodyPr vert="horz" lIns="85344" tIns="42672" rIns="85344" bIns="42672" rtlCol="0" anchor="ctr">
            <a:noAutofit/>
          </a:bodyPr>
          <a:lstStyle/>
          <a:p>
            <a:pPr lvl="0"/>
            <a:r>
              <a:rPr lang="en-US" sz="74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0749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2275841"/>
            <a:ext cx="6591985" cy="2543189"/>
          </a:xfrm>
        </p:spPr>
        <p:txBody>
          <a:bodyPr anchor="b">
            <a:normAutofit/>
          </a:bodyPr>
          <a:lstStyle>
            <a:lvl1pPr algn="l">
              <a:defRPr sz="448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4836160"/>
            <a:ext cx="6591985" cy="68098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583283"/>
            <a:ext cx="1358356" cy="47413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650883"/>
            <a:ext cx="584978" cy="340783"/>
          </a:xfrm>
        </p:spPr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8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4" y="568960"/>
            <a:ext cx="6109587" cy="2702560"/>
          </a:xfrm>
        </p:spPr>
        <p:txBody>
          <a:bodyPr anchor="ctr">
            <a:normAutofit/>
          </a:bodyPr>
          <a:lstStyle>
            <a:lvl1pPr algn="l">
              <a:defRPr sz="448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053840"/>
            <a:ext cx="6688292" cy="78232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40">
                <a:solidFill>
                  <a:schemeClr val="accent1"/>
                </a:solidFill>
              </a:defRPr>
            </a:lvl1pPr>
            <a:lvl2pPr marL="426705" indent="0">
              <a:buFontTx/>
              <a:buNone/>
              <a:defRPr/>
            </a:lvl2pPr>
            <a:lvl3pPr marL="853410" indent="0">
              <a:buFontTx/>
              <a:buNone/>
              <a:defRPr/>
            </a:lvl3pPr>
            <a:lvl4pPr marL="1280114" indent="0">
              <a:buFontTx/>
              <a:buNone/>
              <a:defRPr/>
            </a:lvl4pPr>
            <a:lvl5pPr marL="170681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4836160"/>
            <a:ext cx="6688292" cy="68098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583283"/>
            <a:ext cx="1358356" cy="47413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650883"/>
            <a:ext cx="584978" cy="340783"/>
          </a:xfrm>
        </p:spPr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7" y="604805"/>
            <a:ext cx="457319" cy="545791"/>
          </a:xfrm>
          <a:prstGeom prst="rect">
            <a:avLst/>
          </a:prstGeom>
        </p:spPr>
        <p:txBody>
          <a:bodyPr vert="horz" lIns="85344" tIns="42672" rIns="85344" bIns="42672" rtlCol="0" anchor="ctr">
            <a:noAutofit/>
          </a:bodyPr>
          <a:lstStyle/>
          <a:p>
            <a:pPr lvl="0"/>
            <a:r>
              <a:rPr lang="en-US" sz="74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4" y="2711619"/>
            <a:ext cx="457319" cy="545791"/>
          </a:xfrm>
          <a:prstGeom prst="rect">
            <a:avLst/>
          </a:prstGeom>
        </p:spPr>
        <p:txBody>
          <a:bodyPr vert="horz" lIns="85344" tIns="42672" rIns="85344" bIns="42672" rtlCol="0" anchor="ctr">
            <a:noAutofit/>
          </a:bodyPr>
          <a:lstStyle/>
          <a:p>
            <a:pPr lvl="0"/>
            <a:r>
              <a:rPr lang="en-US" sz="74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1272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585580"/>
            <a:ext cx="6591984" cy="2688019"/>
          </a:xfrm>
        </p:spPr>
        <p:txBody>
          <a:bodyPr anchor="ctr">
            <a:normAutofit/>
          </a:bodyPr>
          <a:lstStyle>
            <a:lvl1pPr algn="l">
              <a:defRPr sz="448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6" y="4053840"/>
            <a:ext cx="6591985" cy="78232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40">
                <a:solidFill>
                  <a:schemeClr val="accent1"/>
                </a:solidFill>
              </a:defRPr>
            </a:lvl1pPr>
            <a:lvl2pPr marL="426705" indent="0">
              <a:buFontTx/>
              <a:buNone/>
              <a:defRPr/>
            </a:lvl2pPr>
            <a:lvl3pPr marL="853410" indent="0">
              <a:buFontTx/>
              <a:buNone/>
              <a:defRPr/>
            </a:lvl3pPr>
            <a:lvl4pPr marL="1280114" indent="0">
              <a:buFontTx/>
              <a:buNone/>
              <a:defRPr/>
            </a:lvl4pPr>
            <a:lvl5pPr marL="170681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4836160"/>
            <a:ext cx="6591985" cy="68098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583283"/>
            <a:ext cx="1358356" cy="47413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650883"/>
            <a:ext cx="584978" cy="340783"/>
          </a:xfrm>
        </p:spPr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31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663782"/>
            <a:ext cx="1358356" cy="47413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5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585579"/>
            <a:ext cx="1656132" cy="4931563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585579"/>
            <a:ext cx="4716348" cy="4931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663782"/>
            <a:ext cx="1358356" cy="47413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18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2" y="582503"/>
            <a:ext cx="6589199" cy="11954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6" y="1991360"/>
            <a:ext cx="6591985" cy="35257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663782"/>
            <a:ext cx="1358356" cy="47413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40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1936258"/>
            <a:ext cx="6591985" cy="1370880"/>
          </a:xfrm>
        </p:spPr>
        <p:txBody>
          <a:bodyPr anchor="b"/>
          <a:lstStyle>
            <a:lvl1pPr algn="l">
              <a:defRPr sz="3733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3342640"/>
            <a:ext cx="6591985" cy="803040"/>
          </a:xfrm>
        </p:spPr>
        <p:txBody>
          <a:bodyPr anchor="t"/>
          <a:lstStyle>
            <a:lvl1pPr marL="0" indent="0" algn="l">
              <a:buNone/>
              <a:defRPr sz="186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2955426"/>
            <a:ext cx="1358356" cy="47413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027865"/>
            <a:ext cx="584978" cy="340783"/>
          </a:xfrm>
        </p:spPr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7" y="1994260"/>
            <a:ext cx="3197531" cy="35162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8" y="1994260"/>
            <a:ext cx="3197093" cy="35162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663782"/>
            <a:ext cx="1358356" cy="47413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35265"/>
            <a:ext cx="584978" cy="340783"/>
          </a:xfrm>
        </p:spPr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98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078184"/>
            <a:ext cx="2874596" cy="537845"/>
          </a:xfrm>
        </p:spPr>
        <p:txBody>
          <a:bodyPr anchor="b">
            <a:noAutofit/>
          </a:bodyPr>
          <a:lstStyle>
            <a:lvl1pPr marL="0" indent="0">
              <a:buNone/>
              <a:defRPr sz="2240" b="0"/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616029"/>
            <a:ext cx="3197532" cy="28986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5" y="2075171"/>
            <a:ext cx="2873239" cy="537845"/>
          </a:xfrm>
        </p:spPr>
        <p:txBody>
          <a:bodyPr anchor="b">
            <a:noAutofit/>
          </a:bodyPr>
          <a:lstStyle>
            <a:lvl1pPr marL="0" indent="0">
              <a:buNone/>
              <a:defRPr sz="2240" b="0"/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613017"/>
            <a:ext cx="3195680" cy="28986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663782"/>
            <a:ext cx="1358356" cy="47413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35265"/>
            <a:ext cx="584978" cy="340783"/>
          </a:xfrm>
        </p:spPr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4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582503"/>
            <a:ext cx="6589200" cy="11954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663782"/>
            <a:ext cx="1358356" cy="47413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68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663782"/>
            <a:ext cx="1358356" cy="47413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16349"/>
            <a:ext cx="2629584" cy="911225"/>
          </a:xfrm>
        </p:spPr>
        <p:txBody>
          <a:bodyPr anchor="b"/>
          <a:lstStyle>
            <a:lvl1pPr algn="l">
              <a:defRPr sz="1867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16350"/>
            <a:ext cx="3790906" cy="505396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492039"/>
            <a:ext cx="2629584" cy="3978274"/>
          </a:xfrm>
        </p:spPr>
        <p:txBody>
          <a:bodyPr/>
          <a:lstStyle>
            <a:lvl1pPr marL="0" indent="0">
              <a:buNone/>
              <a:defRPr sz="1307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663782"/>
            <a:ext cx="1358356" cy="47413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7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4480560"/>
            <a:ext cx="6591985" cy="528955"/>
          </a:xfrm>
        </p:spPr>
        <p:txBody>
          <a:bodyPr anchor="b">
            <a:normAutofit/>
          </a:bodyPr>
          <a:lstStyle>
            <a:lvl1pPr algn="l">
              <a:defRPr sz="224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6" y="592634"/>
            <a:ext cx="6591985" cy="3597972"/>
          </a:xfrm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26705" indent="0">
              <a:buNone/>
              <a:defRPr sz="1493"/>
            </a:lvl2pPr>
            <a:lvl3pPr marL="853410" indent="0">
              <a:buNone/>
              <a:defRPr sz="1493"/>
            </a:lvl3pPr>
            <a:lvl4pPr marL="1280114" indent="0">
              <a:buNone/>
              <a:defRPr sz="1493"/>
            </a:lvl4pPr>
            <a:lvl5pPr marL="1706819" indent="0">
              <a:buNone/>
              <a:defRPr sz="1493"/>
            </a:lvl5pPr>
            <a:lvl6pPr marL="2133524" indent="0">
              <a:buNone/>
              <a:defRPr sz="1493"/>
            </a:lvl6pPr>
            <a:lvl7pPr marL="2560229" indent="0">
              <a:buNone/>
              <a:defRPr sz="1493"/>
            </a:lvl7pPr>
            <a:lvl8pPr marL="2986933" indent="0">
              <a:buNone/>
              <a:defRPr sz="1493"/>
            </a:lvl8pPr>
            <a:lvl9pPr marL="3413638" indent="0">
              <a:buNone/>
              <a:defRPr sz="149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009515"/>
            <a:ext cx="6591985" cy="460798"/>
          </a:xfrm>
        </p:spPr>
        <p:txBody>
          <a:bodyPr>
            <a:normAutofit/>
          </a:bodyPr>
          <a:lstStyle>
            <a:lvl1pPr marL="0" indent="0">
              <a:buNone/>
              <a:defRPr sz="1120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583283"/>
            <a:ext cx="1358356" cy="47413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650883"/>
            <a:ext cx="584978" cy="340783"/>
          </a:xfrm>
        </p:spPr>
        <p:txBody>
          <a:bodyPr/>
          <a:lstStyle/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8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13360"/>
            <a:ext cx="1981200" cy="6196053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66"/>
            <a:ext cx="1952272" cy="6396103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400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582503"/>
            <a:ext cx="6589200" cy="11954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1991360"/>
            <a:ext cx="6591985" cy="3627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5726084"/>
            <a:ext cx="766380" cy="345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6AA82-A85A-43CD-B235-E2BDC5384656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5726756"/>
            <a:ext cx="5716488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35265"/>
            <a:ext cx="584978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7">
                <a:solidFill>
                  <a:srgbClr val="FEFFFF"/>
                </a:solidFill>
              </a:defRPr>
            </a:lvl1pPr>
          </a:lstStyle>
          <a:p>
            <a:fld id="{C65EC2BE-8BEE-4967-9042-ADCDAC87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3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26705" rtl="0" eaLnBrk="1" latinLnBrk="0" hangingPunct="1">
        <a:spcBef>
          <a:spcPct val="0"/>
        </a:spcBef>
        <a:buNone/>
        <a:defRPr sz="336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0029" indent="-320029" algn="l" defTabSz="426705" rtl="0" eaLnBrk="1" latinLnBrk="0" hangingPunct="1">
        <a:spcBef>
          <a:spcPts val="9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93395" indent="-266690" algn="l" defTabSz="426705" rtl="0" eaLnBrk="1" latinLnBrk="0" hangingPunct="1">
        <a:spcBef>
          <a:spcPts val="9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49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66762" indent="-213352" algn="l" defTabSz="426705" rtl="0" eaLnBrk="1" latinLnBrk="0" hangingPunct="1">
        <a:spcBef>
          <a:spcPts val="9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3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493467" indent="-213352" algn="l" defTabSz="426705" rtl="0" eaLnBrk="1" latinLnBrk="0" hangingPunct="1">
        <a:spcBef>
          <a:spcPts val="9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1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20171" indent="-213352" algn="l" defTabSz="426705" rtl="0" eaLnBrk="1" latinLnBrk="0" hangingPunct="1">
        <a:spcBef>
          <a:spcPts val="9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1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46876" indent="-213352" algn="l" defTabSz="426705" rtl="0" eaLnBrk="1" latinLnBrk="0" hangingPunct="1">
        <a:spcBef>
          <a:spcPts val="9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1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773581" indent="-213352" algn="l" defTabSz="426705" rtl="0" eaLnBrk="1" latinLnBrk="0" hangingPunct="1">
        <a:spcBef>
          <a:spcPts val="9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1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200286" indent="-213352" algn="l" defTabSz="426705" rtl="0" eaLnBrk="1" latinLnBrk="0" hangingPunct="1">
        <a:spcBef>
          <a:spcPts val="9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1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626990" indent="-213352" algn="l" defTabSz="426705" rtl="0" eaLnBrk="1" latinLnBrk="0" hangingPunct="1">
        <a:spcBef>
          <a:spcPts val="9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1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hart" Target="../charts/chart2.xml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705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560" y="640081"/>
            <a:ext cx="8534400" cy="147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87" b="1" dirty="0"/>
              <a:t>ASSESSMENT OF CANOPY DIEBACK IN HORTON PLAINS NATIONAL PARK USING MULTISPECTRAL SATELLITE DATA</a:t>
            </a:r>
            <a:endParaRPr lang="en-US" sz="2987" dirty="0"/>
          </a:p>
        </p:txBody>
      </p:sp>
      <p:sp>
        <p:nvSpPr>
          <p:cNvPr id="8" name="TextBox 7"/>
          <p:cNvSpPr txBox="1"/>
          <p:nvPr/>
        </p:nvSpPr>
        <p:spPr>
          <a:xfrm>
            <a:off x="375920" y="3698240"/>
            <a:ext cx="8605520" cy="24427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40" dirty="0" err="1">
                <a:solidFill>
                  <a:srgbClr val="F6FC0C"/>
                </a:solidFill>
              </a:rPr>
              <a:t>Prabha</a:t>
            </a:r>
            <a:r>
              <a:rPr lang="en-US" sz="2240" dirty="0">
                <a:solidFill>
                  <a:srgbClr val="F6FC0C"/>
                </a:solidFill>
              </a:rPr>
              <a:t> </a:t>
            </a:r>
            <a:r>
              <a:rPr lang="en-US" sz="2240" dirty="0" smtClean="0">
                <a:solidFill>
                  <a:srgbClr val="F6FC0C"/>
                </a:solidFill>
              </a:rPr>
              <a:t>Rupasinghe</a:t>
            </a:r>
            <a:r>
              <a:rPr lang="en-US" sz="2240" baseline="30000" dirty="0" smtClean="0">
                <a:solidFill>
                  <a:srgbClr val="F6FC0C"/>
                </a:solidFill>
              </a:rPr>
              <a:t>1</a:t>
            </a:r>
            <a:r>
              <a:rPr lang="en-US" sz="2240" dirty="0">
                <a:solidFill>
                  <a:srgbClr val="F6FC0C"/>
                </a:solidFill>
              </a:rPr>
              <a:t>, Sisira Ediriweera</a:t>
            </a:r>
            <a:r>
              <a:rPr lang="en-US" sz="2240" baseline="30000" dirty="0">
                <a:solidFill>
                  <a:srgbClr val="F6FC0C"/>
                </a:solidFill>
              </a:rPr>
              <a:t>2</a:t>
            </a:r>
            <a:r>
              <a:rPr lang="en-US" sz="2240" dirty="0">
                <a:solidFill>
                  <a:srgbClr val="F6FC0C"/>
                </a:solidFill>
              </a:rPr>
              <a:t>, </a:t>
            </a:r>
            <a:r>
              <a:rPr lang="en-US" sz="2240" dirty="0" err="1">
                <a:solidFill>
                  <a:srgbClr val="F6FC0C"/>
                </a:solidFill>
              </a:rPr>
              <a:t>Tithira</a:t>
            </a:r>
            <a:r>
              <a:rPr lang="en-US" sz="2240" dirty="0">
                <a:solidFill>
                  <a:srgbClr val="F6FC0C"/>
                </a:solidFill>
              </a:rPr>
              <a:t> Lakkana</a:t>
            </a:r>
            <a:r>
              <a:rPr lang="en-US" sz="2240" baseline="30000" dirty="0">
                <a:solidFill>
                  <a:srgbClr val="F6FC0C"/>
                </a:solidFill>
              </a:rPr>
              <a:t>2</a:t>
            </a:r>
            <a:endParaRPr lang="en-US" sz="2240" dirty="0">
              <a:solidFill>
                <a:srgbClr val="F6FC0C"/>
              </a:solidFill>
            </a:endParaRPr>
          </a:p>
          <a:p>
            <a:pPr algn="ctr">
              <a:spcBef>
                <a:spcPts val="1120"/>
              </a:spcBef>
            </a:pPr>
            <a:r>
              <a:rPr lang="en-US" sz="2240" dirty="0">
                <a:solidFill>
                  <a:srgbClr val="F6FC0C"/>
                </a:solidFill>
              </a:rPr>
              <a:t> 1. </a:t>
            </a:r>
            <a:r>
              <a:rPr lang="en-US" sz="2240" dirty="0" smtClean="0">
                <a:solidFill>
                  <a:srgbClr val="F6FC0C"/>
                </a:solidFill>
              </a:rPr>
              <a:t>Postgraduate </a:t>
            </a:r>
            <a:r>
              <a:rPr lang="en-US" sz="2240" dirty="0">
                <a:solidFill>
                  <a:srgbClr val="F6FC0C"/>
                </a:solidFill>
              </a:rPr>
              <a:t>Institute of Science, University of </a:t>
            </a:r>
            <a:r>
              <a:rPr lang="en-US" sz="2240" dirty="0" err="1">
                <a:solidFill>
                  <a:srgbClr val="F6FC0C"/>
                </a:solidFill>
              </a:rPr>
              <a:t>Peradeniya</a:t>
            </a:r>
            <a:r>
              <a:rPr lang="en-US" sz="2240" dirty="0">
                <a:solidFill>
                  <a:srgbClr val="F6FC0C"/>
                </a:solidFill>
              </a:rPr>
              <a:t>, </a:t>
            </a:r>
            <a:r>
              <a:rPr lang="en-US" sz="2240" dirty="0" err="1">
                <a:solidFill>
                  <a:srgbClr val="F6FC0C"/>
                </a:solidFill>
              </a:rPr>
              <a:t>Peradeniya</a:t>
            </a:r>
            <a:r>
              <a:rPr lang="en-US" sz="2240" dirty="0">
                <a:solidFill>
                  <a:srgbClr val="F6FC0C"/>
                </a:solidFill>
              </a:rPr>
              <a:t>, Sri Lanka</a:t>
            </a:r>
          </a:p>
          <a:p>
            <a:pPr algn="ctr">
              <a:spcBef>
                <a:spcPts val="1120"/>
              </a:spcBef>
            </a:pPr>
            <a:r>
              <a:rPr lang="en-US" sz="2240" dirty="0">
                <a:solidFill>
                  <a:srgbClr val="F6FC0C"/>
                </a:solidFill>
              </a:rPr>
              <a:t>2. Faculty of Science and Technology, Uva Wellassa University, </a:t>
            </a:r>
            <a:r>
              <a:rPr lang="en-US" sz="2240" dirty="0" err="1">
                <a:solidFill>
                  <a:srgbClr val="F6FC0C"/>
                </a:solidFill>
              </a:rPr>
              <a:t>Badulla</a:t>
            </a:r>
            <a:r>
              <a:rPr lang="en-US" sz="2240" dirty="0">
                <a:solidFill>
                  <a:srgbClr val="F6FC0C"/>
                </a:solidFill>
              </a:rPr>
              <a:t>, Sri Lanka</a:t>
            </a:r>
          </a:p>
          <a:p>
            <a:pPr algn="ctr"/>
            <a:endParaRPr lang="en-US" sz="2240" dirty="0">
              <a:solidFill>
                <a:srgbClr val="F6FC0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 smtClean="0">
                <a:latin typeface="Palatino Linotype" panose="02040502050505030304" pitchFamily="18" charset="0"/>
              </a:rPr>
              <a:t>Remotely Sensed data</a:t>
            </a:r>
            <a:r>
              <a:rPr lang="en-US" sz="3600" dirty="0" smtClean="0">
                <a:latin typeface="Palatino Linotype" panose="02040502050505030304" pitchFamily="18" charset="0"/>
              </a:rPr>
              <a:t>:</a:t>
            </a:r>
            <a:r>
              <a:rPr lang="en-US" sz="3600" dirty="0">
                <a:latin typeface="Palatino Linotype" panose="02040502050505030304" pitchFamily="18" charset="0"/>
              </a:rPr>
              <a:t/>
            </a:r>
            <a:br>
              <a:rPr lang="en-US" sz="3600" dirty="0">
                <a:latin typeface="Palatino Linotype" panose="0204050205050503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00200"/>
            <a:ext cx="8001000" cy="4267200"/>
          </a:xfrm>
        </p:spPr>
        <p:txBody>
          <a:bodyPr>
            <a:normAutofit fontScale="92500" lnSpcReduction="10000"/>
          </a:bodyPr>
          <a:lstStyle/>
          <a:p>
            <a:pPr marL="0" lvl="3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- Cloud 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and haze free </a:t>
            </a: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10 m spatial resolution ALOS 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(AVNIR-2) imagery was </a:t>
            </a: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acquired. </a:t>
            </a:r>
          </a:p>
          <a:p>
            <a:pPr marL="0" lvl="3" indent="0">
              <a:buNone/>
            </a:pP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- 30 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m spatial resolution ASTER Global DEM was downloaded</a:t>
            </a: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. </a:t>
            </a:r>
          </a:p>
          <a:p>
            <a:pPr marL="0" lvl="3" indent="0">
              <a:buNone/>
            </a:pP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- ASTER DEM was resampled to 10 m spatial resolution  </a:t>
            </a:r>
          </a:p>
          <a:p>
            <a:pPr marL="0" lvl="3" indent="0">
              <a:buNone/>
            </a:pP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- ALOS image was preprocessed:</a:t>
            </a:r>
          </a:p>
          <a:p>
            <a:pPr marL="0" lvl="3" indent="0">
              <a:buNone/>
            </a:pPr>
            <a:r>
              <a:rPr lang="en-US" dirty="0" smtClean="0"/>
              <a:t>		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Radiometric calibration, </a:t>
            </a: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atmospheric 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and </a:t>
            </a: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			topographic 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correction</a:t>
            </a:r>
          </a:p>
        </p:txBody>
      </p:sp>
    </p:spTree>
    <p:extLst>
      <p:ext uri="{BB962C8B-B14F-4D97-AF65-F5344CB8AC3E}">
        <p14:creationId xmlns:p14="http://schemas.microsoft.com/office/powerpoint/2010/main" val="3666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609600"/>
            <a:ext cx="7620000" cy="5638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sz="28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The followings parameters were derived using DEM </a:t>
            </a:r>
          </a:p>
          <a:p>
            <a:pPr marL="0" indent="0">
              <a:buNone/>
            </a:pPr>
            <a:r>
              <a:rPr lang="en-AU" sz="2800" dirty="0">
                <a:solidFill>
                  <a:schemeClr val="tx1"/>
                </a:solidFill>
                <a:latin typeface="Palatino Linotype" panose="02040502050505030304" pitchFamily="18" charset="0"/>
              </a:rPr>
              <a:t>	</a:t>
            </a:r>
            <a:r>
              <a:rPr lang="en-AU" sz="28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- Topographic Wetness Index (TWI)</a:t>
            </a:r>
          </a:p>
          <a:p>
            <a:pPr marL="0" indent="0">
              <a:buNone/>
            </a:pPr>
            <a:r>
              <a:rPr lang="en-AU" sz="2800" dirty="0">
                <a:solidFill>
                  <a:schemeClr val="tx1"/>
                </a:solidFill>
                <a:latin typeface="Palatino Linotype" panose="02040502050505030304" pitchFamily="18" charset="0"/>
              </a:rPr>
              <a:t>	</a:t>
            </a:r>
            <a:r>
              <a:rPr lang="en-AU" sz="28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- slope </a:t>
            </a:r>
            <a:r>
              <a:rPr lang="en-AU" sz="2800" dirty="0">
                <a:solidFill>
                  <a:schemeClr val="tx1"/>
                </a:solidFill>
                <a:latin typeface="Palatino Linotype" panose="02040502050505030304" pitchFamily="18" charset="0"/>
              </a:rPr>
              <a:t>and </a:t>
            </a:r>
            <a:r>
              <a:rPr lang="en-AU" sz="28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aspect  </a:t>
            </a: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2800" dirty="0">
                <a:solidFill>
                  <a:schemeClr val="tx1"/>
                </a:solidFill>
                <a:latin typeface="Palatino Linotype" panose="02040502050505030304" pitchFamily="18" charset="0"/>
              </a:rPr>
              <a:t>The TWI is defined as </a:t>
            </a:r>
            <a:r>
              <a:rPr lang="en-AU" sz="2800" i="1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ln</a:t>
            </a:r>
            <a:r>
              <a:rPr lang="en-AU" sz="2800" dirty="0">
                <a:solidFill>
                  <a:schemeClr val="tx1"/>
                </a:solidFill>
                <a:latin typeface="Palatino Linotype" panose="02040502050505030304" pitchFamily="18" charset="0"/>
              </a:rPr>
              <a:t> (</a:t>
            </a:r>
            <a:r>
              <a:rPr lang="en-AU" sz="2800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a</a:t>
            </a:r>
            <a:r>
              <a:rPr lang="en-AU" sz="2800" dirty="0">
                <a:solidFill>
                  <a:schemeClr val="tx1"/>
                </a:solidFill>
                <a:latin typeface="Palatino Linotype" panose="02040502050505030304" pitchFamily="18" charset="0"/>
              </a:rPr>
              <a:t> / tan β</a:t>
            </a:r>
            <a:r>
              <a:rPr lang="en-AU" sz="28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)____	</a:t>
            </a:r>
            <a:r>
              <a:rPr lang="en-AU" sz="28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Eq</a:t>
            </a:r>
            <a:r>
              <a:rPr lang="en-AU" sz="28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 (1) </a:t>
            </a:r>
          </a:p>
          <a:p>
            <a:pPr marL="0" indent="0">
              <a:buNone/>
            </a:pPr>
            <a:r>
              <a:rPr lang="en-AU" sz="2800" dirty="0">
                <a:solidFill>
                  <a:schemeClr val="tx1"/>
                </a:solidFill>
                <a:latin typeface="Palatino Linotype" panose="02040502050505030304" pitchFamily="18" charset="0"/>
              </a:rPr>
              <a:t>	</a:t>
            </a:r>
            <a:r>
              <a:rPr lang="en-AU" sz="28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where </a:t>
            </a:r>
            <a:r>
              <a:rPr lang="en-AU" sz="2800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a</a:t>
            </a:r>
            <a:r>
              <a:rPr lang="en-AU" sz="2800" dirty="0">
                <a:solidFill>
                  <a:schemeClr val="tx1"/>
                </a:solidFill>
                <a:latin typeface="Palatino Linotype" panose="02040502050505030304" pitchFamily="18" charset="0"/>
              </a:rPr>
              <a:t> is specific catchment area (the cumulative upslope area draining through a cell divided by contour width) </a:t>
            </a:r>
            <a:endParaRPr lang="en-AU" sz="2800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AU" sz="2800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	</a:t>
            </a:r>
            <a:r>
              <a:rPr lang="en-AU" sz="2800" i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β</a:t>
            </a:r>
            <a:r>
              <a:rPr lang="en-AU" sz="28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AU" sz="2800" dirty="0">
                <a:solidFill>
                  <a:schemeClr val="tx1"/>
                </a:solidFill>
                <a:latin typeface="Palatino Linotype" panose="02040502050505030304" pitchFamily="18" charset="0"/>
              </a:rPr>
              <a:t>is the local </a:t>
            </a:r>
            <a:r>
              <a:rPr lang="en-AU" sz="28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slope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Palatino Linotype" panose="02040502050505030304" pitchFamily="18" charset="0"/>
              </a:rPr>
              <a:t>The TWI, given by Equation (1), define areas of saturated soil typically found in </a:t>
            </a:r>
            <a:r>
              <a:rPr lang="en-US" sz="28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geomophologically</a:t>
            </a:r>
            <a:r>
              <a:rPr lang="en-US" sz="2800" dirty="0">
                <a:solidFill>
                  <a:schemeClr val="tx1"/>
                </a:solidFill>
                <a:latin typeface="Palatino Linotype" panose="02040502050505030304" pitchFamily="18" charset="0"/>
              </a:rPr>
              <a:t> convergent segments</a:t>
            </a:r>
          </a:p>
        </p:txBody>
      </p:sp>
    </p:spTree>
    <p:extLst>
      <p:ext uri="{BB962C8B-B14F-4D97-AF65-F5344CB8AC3E}">
        <p14:creationId xmlns:p14="http://schemas.microsoft.com/office/powerpoint/2010/main" val="411201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253" y="5815803"/>
            <a:ext cx="6590347" cy="2164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25430" y="5873873"/>
            <a:ext cx="4376519" cy="357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5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Fig-01 Flowchart </a:t>
            </a:r>
            <a:r>
              <a:rPr lang="en-GB" sz="15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of data processing and analysis </a:t>
            </a:r>
            <a:endParaRPr lang="en-US" sz="1500" b="1" dirty="0">
              <a:solidFill>
                <a:schemeClr val="bg2">
                  <a:lumMod val="10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5701"/>
          <a:stretch/>
        </p:blipFill>
        <p:spPr>
          <a:xfrm>
            <a:off x="-1" y="3098901"/>
            <a:ext cx="3035779" cy="3301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r="27637"/>
          <a:stretch/>
        </p:blipFill>
        <p:spPr>
          <a:xfrm>
            <a:off x="-12221" y="1439"/>
            <a:ext cx="3048000" cy="3098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241" y="350601"/>
            <a:ext cx="5237401" cy="54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10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6389"/>
            <a:ext cx="6589199" cy="1195497"/>
          </a:xfrm>
        </p:spPr>
        <p:txBody>
          <a:bodyPr/>
          <a:lstStyle/>
          <a:p>
            <a:r>
              <a:rPr lang="en-US" sz="448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</a:t>
            </a:r>
            <a:r>
              <a:rPr lang="en-US" dirty="0" smtClean="0"/>
              <a:t> </a:t>
            </a:r>
            <a:r>
              <a:rPr lang="en-US" sz="448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en-US" dirty="0" smtClean="0"/>
              <a:t> </a:t>
            </a:r>
            <a:r>
              <a:rPr lang="en-US" sz="448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Discussion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03871" y="5639088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Fig-02</a:t>
            </a:r>
            <a:r>
              <a:rPr lang="en-US" sz="18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Supervised Classification and Accuracy Assessment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171" r="-1"/>
          <a:stretch/>
        </p:blipFill>
        <p:spPr bwMode="auto">
          <a:xfrm>
            <a:off x="3630316" y="687401"/>
            <a:ext cx="4907280" cy="376936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30316" y="4513875"/>
            <a:ext cx="2680927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80" dirty="0"/>
              <a:t>Accuracy assessment report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4991738"/>
            <a:ext cx="1952779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80" dirty="0" smtClean="0"/>
              <a:t>Classified </a:t>
            </a:r>
            <a:r>
              <a:rPr lang="en-US" sz="1680" dirty="0"/>
              <a:t>image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30316" y="2214726"/>
            <a:ext cx="2770484" cy="2236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/>
          </a:p>
        </p:txBody>
      </p:sp>
      <p:pic>
        <p:nvPicPr>
          <p:cNvPr id="11" name="Picture 10" descr="C:\Users\prabhar\Documents\Prabha_research_hortonplain\DATA\ALOS\layout\diback layout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1" y="665358"/>
            <a:ext cx="3426445" cy="4314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55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prabhar\Documents\Prabha_research_hortonplain\DATA\ALOS\layout\diback layout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"/>
            <a:ext cx="2862262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835" y="1"/>
            <a:ext cx="2950607" cy="304672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4"/>
          <a:srcRect t="7143"/>
          <a:stretch/>
        </p:blipFill>
        <p:spPr bwMode="auto">
          <a:xfrm>
            <a:off x="5294242" y="2547504"/>
            <a:ext cx="781050" cy="4952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3212835" y="3076494"/>
            <a:ext cx="2987985" cy="287655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6"/>
          <a:srcRect l="2200"/>
          <a:stretch/>
        </p:blipFill>
        <p:spPr bwMode="auto">
          <a:xfrm>
            <a:off x="5316987" y="5540557"/>
            <a:ext cx="846455" cy="380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7"/>
          <a:stretch>
            <a:fillRect/>
          </a:stretch>
        </p:blipFill>
        <p:spPr>
          <a:xfrm>
            <a:off x="117896" y="3448050"/>
            <a:ext cx="2896768" cy="247287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8"/>
          <a:stretch>
            <a:fillRect/>
          </a:stretch>
        </p:blipFill>
        <p:spPr>
          <a:xfrm>
            <a:off x="1928813" y="5492297"/>
            <a:ext cx="1085850" cy="428625"/>
          </a:xfrm>
          <a:prstGeom prst="rect">
            <a:avLst/>
          </a:prstGeom>
        </p:spPr>
      </p:pic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1328190045"/>
              </p:ext>
            </p:extLst>
          </p:nvPr>
        </p:nvGraphicFramePr>
        <p:xfrm>
          <a:off x="6154816" y="2057400"/>
          <a:ext cx="286698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341" y="4191000"/>
            <a:ext cx="2849727" cy="2209800"/>
          </a:xfrm>
          <a:prstGeom prst="rect">
            <a:avLst/>
          </a:prstGeom>
        </p:spPr>
      </p:pic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7535113"/>
              </p:ext>
            </p:extLst>
          </p:nvPr>
        </p:nvGraphicFramePr>
        <p:xfrm>
          <a:off x="6172065" y="-50025"/>
          <a:ext cx="2841003" cy="2107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28813" y="5972093"/>
            <a:ext cx="318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Fig-03</a:t>
            </a:r>
            <a:r>
              <a:rPr lang="en-US" dirty="0" smtClean="0"/>
              <a:t> 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Slope, TWI and aspect maps</a:t>
            </a:r>
          </a:p>
        </p:txBody>
      </p:sp>
    </p:spTree>
    <p:extLst>
      <p:ext uri="{BB962C8B-B14F-4D97-AF65-F5344CB8AC3E}">
        <p14:creationId xmlns:p14="http://schemas.microsoft.com/office/powerpoint/2010/main" val="365779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"/>
            <a:ext cx="7620000" cy="1195497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Multiple </a:t>
            </a:r>
            <a:r>
              <a:rPr lang="en-US" sz="2200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linear regression analysis on forest dieback occurrence with abiotic factors (slope, aspect and TWI) of the HPNP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2222646"/>
              </p:ext>
            </p:extLst>
          </p:nvPr>
        </p:nvGraphicFramePr>
        <p:xfrm>
          <a:off x="533400" y="1904999"/>
          <a:ext cx="8153399" cy="2960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4183"/>
                <a:gridCol w="1267113"/>
                <a:gridCol w="2390947"/>
                <a:gridCol w="941156"/>
              </a:tblGrid>
              <a:tr h="5541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canopy dieback occurrence  </a:t>
                      </a:r>
                      <a:endParaRPr 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1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i="1" dirty="0" err="1">
                          <a:effectLst/>
                          <a:latin typeface="Palatino Linotype" panose="02040502050505030304" pitchFamily="18" charset="0"/>
                        </a:rPr>
                        <a:t>df</a:t>
                      </a:r>
                      <a:endParaRPr lang="en-US" sz="1800" i="1" dirty="0">
                        <a:solidFill>
                          <a:srgbClr val="7B7B7B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i="1" dirty="0">
                          <a:effectLst/>
                          <a:latin typeface="Palatino Linotype" panose="02040502050505030304" pitchFamily="18" charset="0"/>
                        </a:rPr>
                        <a:t>F</a:t>
                      </a:r>
                      <a:endParaRPr lang="en-US" sz="1800" i="1" dirty="0">
                        <a:solidFill>
                          <a:srgbClr val="7B7B7B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i="1" dirty="0">
                          <a:effectLst/>
                          <a:latin typeface="Palatino Linotype" panose="02040502050505030304" pitchFamily="18" charset="0"/>
                        </a:rPr>
                        <a:t>P</a:t>
                      </a:r>
                      <a:endParaRPr lang="en-US" sz="1800" i="1" dirty="0">
                        <a:solidFill>
                          <a:srgbClr val="7B7B7B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1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Slope</a:t>
                      </a:r>
                      <a:endParaRPr 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  <a:endParaRPr 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90.87</a:t>
                      </a:r>
                      <a:endParaRPr 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0.000</a:t>
                      </a:r>
                      <a:endParaRPr lang="en-US" sz="1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1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Aspect</a:t>
                      </a:r>
                      <a:endParaRPr 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  <a:endParaRPr lang="en-US" sz="1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3.08</a:t>
                      </a:r>
                      <a:endParaRPr 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0.080</a:t>
                      </a:r>
                      <a:endParaRPr lang="en-US" sz="1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1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TWI</a:t>
                      </a:r>
                      <a:endParaRPr 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  <a:endParaRPr 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151.53</a:t>
                      </a:r>
                      <a:endParaRPr 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0.000</a:t>
                      </a:r>
                      <a:endParaRPr 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1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Slope x Aspect x TWI</a:t>
                      </a:r>
                      <a:endParaRPr 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3</a:t>
                      </a:r>
                      <a:endParaRPr lang="en-US" sz="1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456.95</a:t>
                      </a:r>
                      <a:endParaRPr 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0.000</a:t>
                      </a:r>
                      <a:endParaRPr 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10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00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685800"/>
            <a:ext cx="77724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- Canopy dieback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occurrence is negatively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correlated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with the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TWI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- The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occurrence of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canopy dieback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is increased with the increase of the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aspect and slope.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- Results of statistical analysis showed a significant trends for TWI, aspect, and slope of the terrain with canopy dieback  </a:t>
            </a:r>
          </a:p>
          <a:p>
            <a:pPr>
              <a:buFontTx/>
              <a:buChar char="-"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2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6589199" cy="1195497"/>
          </a:xfrm>
        </p:spPr>
        <p:txBody>
          <a:bodyPr/>
          <a:lstStyle/>
          <a:p>
            <a:r>
              <a:rPr lang="en-US" dirty="0" smtClean="0"/>
              <a:t>        </a:t>
            </a:r>
            <a:r>
              <a:rPr lang="en-US" sz="448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7630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- Area 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of 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9.20 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km</a:t>
            </a:r>
            <a:r>
              <a:rPr lang="en-US" sz="3000" baseline="30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(27% )of 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the total forest reserve is subjected to the dieback. 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- Dieback 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is significantly 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increased with 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the increase of the slope, aspect and 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decreased increase with TWI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- More forest dieback is observed at the S and SE facing slopes and less dieback is observed in N facing slopes</a:t>
            </a:r>
          </a:p>
        </p:txBody>
      </p:sp>
    </p:spTree>
    <p:extLst>
      <p:ext uri="{BB962C8B-B14F-4D97-AF65-F5344CB8AC3E}">
        <p14:creationId xmlns:p14="http://schemas.microsoft.com/office/powerpoint/2010/main" val="3599579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534400" cy="398298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- 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Collective factor associated with the rain and wind experienced in this dieback area, the plant available 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soil 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moisture and the rate of evapotranspiration might be the possible reason for the catastrophic tree mortality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50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057400"/>
            <a:ext cx="6589199" cy="119549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Palatino Linotype" panose="02040502050505030304" pitchFamily="18" charset="0"/>
              </a:rPr>
              <a:t>Thank you…!</a:t>
            </a:r>
            <a:endParaRPr lang="en-US" sz="540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1230"/>
            <a:ext cx="2514600" cy="1683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64" y="4801230"/>
            <a:ext cx="2305050" cy="1683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839" y="4704051"/>
            <a:ext cx="2335962" cy="1780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2"/>
          <a:stretch/>
        </p:blipFill>
        <p:spPr>
          <a:xfrm>
            <a:off x="7086600" y="4704051"/>
            <a:ext cx="2459247" cy="178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4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533400"/>
            <a:ext cx="206248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b="1" dirty="0">
                <a:latin typeface="Palatino Linotype" panose="02040502050505030304" pitchFamily="18" charset="0"/>
              </a:rPr>
              <a:t>Content</a:t>
            </a:r>
            <a:r>
              <a:rPr lang="en-US" sz="168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1447800"/>
            <a:ext cx="6400800" cy="262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60"/>
              </a:spcBef>
              <a:spcAft>
                <a:spcPts val="560"/>
              </a:spcAft>
            </a:pPr>
            <a:r>
              <a:rPr lang="en-US" sz="3360" dirty="0">
                <a:latin typeface="Palatino Linotype" panose="02040502050505030304" pitchFamily="18" charset="0"/>
              </a:rPr>
              <a:t>- Introduction</a:t>
            </a:r>
          </a:p>
          <a:p>
            <a:pPr>
              <a:spcBef>
                <a:spcPts val="560"/>
              </a:spcBef>
              <a:spcAft>
                <a:spcPts val="560"/>
              </a:spcAft>
            </a:pPr>
            <a:r>
              <a:rPr lang="en-US" sz="3360" dirty="0">
                <a:latin typeface="Palatino Linotype" panose="02040502050505030304" pitchFamily="18" charset="0"/>
              </a:rPr>
              <a:t>- Methodology</a:t>
            </a:r>
          </a:p>
          <a:p>
            <a:pPr>
              <a:spcBef>
                <a:spcPts val="560"/>
              </a:spcBef>
              <a:spcAft>
                <a:spcPts val="560"/>
              </a:spcAft>
            </a:pPr>
            <a:r>
              <a:rPr lang="en-US" sz="3360" dirty="0">
                <a:latin typeface="Palatino Linotype" panose="02040502050505030304" pitchFamily="18" charset="0"/>
              </a:rPr>
              <a:t>- Results and Discussion</a:t>
            </a:r>
          </a:p>
          <a:p>
            <a:pPr>
              <a:spcBef>
                <a:spcPts val="560"/>
              </a:spcBef>
              <a:spcAft>
                <a:spcPts val="560"/>
              </a:spcAft>
            </a:pPr>
            <a:r>
              <a:rPr lang="en-US" sz="3360" dirty="0">
                <a:latin typeface="Palatino Linotype" panose="02040502050505030304" pitchFamily="18" charset="0"/>
              </a:rPr>
              <a:t>- Conclusions </a:t>
            </a:r>
          </a:p>
        </p:txBody>
      </p:sp>
    </p:spTree>
    <p:extLst>
      <p:ext uri="{BB962C8B-B14F-4D97-AF65-F5344CB8AC3E}">
        <p14:creationId xmlns:p14="http://schemas.microsoft.com/office/powerpoint/2010/main" val="233995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799" y="1066800"/>
          <a:ext cx="5120641" cy="5499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825"/>
                <a:gridCol w="1065928"/>
                <a:gridCol w="1043287"/>
                <a:gridCol w="1036321"/>
                <a:gridCol w="1097280"/>
              </a:tblGrid>
              <a:tr h="540512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Slope category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Forest</a:t>
                      </a:r>
                    </a:p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GRIDCODE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Die-back GRIDCODE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Grassland</a:t>
                      </a:r>
                      <a:r>
                        <a:rPr lang="en-US" sz="1500" baseline="0" dirty="0" smtClean="0">
                          <a:latin typeface="+mn-lt"/>
                        </a:rPr>
                        <a:t> GRIDCODE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Water GRIDCODE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85344" marR="85344" marT="42672" marB="42672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0-5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401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 to 10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102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302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402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 to 15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103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203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303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403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 to 20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104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204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304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404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 to 25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405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 to 30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106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206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306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406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 to 35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107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207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307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407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 to 40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108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308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408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 to 45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109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209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309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409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45 to 50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210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410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50 to 55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211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411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55 to 60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112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212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312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412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60 to 65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113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213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413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</a:tbl>
          </a:graphicData>
        </a:graphic>
      </p:graphicFrame>
      <p:pic>
        <p:nvPicPr>
          <p:cNvPr id="4" name="Picture 3"/>
          <p:cNvPicPr/>
          <p:nvPr/>
        </p:nvPicPr>
        <p:blipFill rotWithShape="1">
          <a:blip r:embed="rId2"/>
          <a:srcRect t="754"/>
          <a:stretch/>
        </p:blipFill>
        <p:spPr bwMode="auto">
          <a:xfrm>
            <a:off x="8483600" y="1066800"/>
            <a:ext cx="355600" cy="4551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80622"/>
            <a:ext cx="8534400" cy="494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13" b="1" dirty="0"/>
              <a:t>Overlay 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568960"/>
            <a:ext cx="113792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40" dirty="0"/>
              <a:t>Slope</a:t>
            </a:r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5425440" y="1849121"/>
            <a:ext cx="3058160" cy="3271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3040" y="4124961"/>
            <a:ext cx="284480" cy="55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7" b="1" dirty="0"/>
              <a:t>+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80622"/>
            <a:ext cx="8534400" cy="494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13" b="1" dirty="0"/>
              <a:t>Overlay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568960"/>
            <a:ext cx="113792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40" dirty="0"/>
              <a:t>Aspect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3627120"/>
            <a:ext cx="1706880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dirty="0"/>
              <a:t>Reclassification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9920" y="1291051"/>
            <a:ext cx="1706880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dirty="0"/>
              <a:t>Reclassification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321955" y="5229689"/>
            <a:ext cx="1706880" cy="3508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80" dirty="0"/>
              <a:t>Raster Calculator </a:t>
            </a: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731520" y="995680"/>
            <a:ext cx="2483510" cy="256032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75920" y="3982720"/>
          <a:ext cx="3556000" cy="284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/>
                <a:gridCol w="1079500"/>
                <a:gridCol w="1587500"/>
              </a:tblGrid>
              <a:tr h="8724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Variable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Categories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Assigned reclassification 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new values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ctr"/>
                </a:tc>
              </a:tr>
              <a:tr h="512064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land use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No dieback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512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severe dieback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200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2560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grassland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25603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latin typeface="+mn-lt"/>
                          <a:ea typeface="Calibri"/>
                          <a:cs typeface="Times New Roman"/>
                        </a:rPr>
                        <a:t>water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latin typeface="+mn-lt"/>
                          <a:ea typeface="Calibri"/>
                          <a:cs typeface="Times New Roman"/>
                        </a:rPr>
                        <a:t>400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500880" y="1711436"/>
          <a:ext cx="4267200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680"/>
                <a:gridCol w="1778000"/>
                <a:gridCol w="1493520"/>
              </a:tblGrid>
              <a:tr h="9911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Variable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Categories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Assigned reclassification 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new values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ctr"/>
                </a:tc>
              </a:tr>
              <a:tr h="362712">
                <a:tc rowSpan="9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Aspect (degrees)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Flat (-1)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725424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7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N (0-22.5 and 337.5-360)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6271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7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NE (22.5-67.5)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6271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7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E (67.5- 112.5)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6271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7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SE (112.5-157.5)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6271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7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S (157.5- 202.5)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6271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7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SW (202.5- 247.5)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6271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7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W (247.5- 292.5)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6271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7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NW (292.5 – 337.5)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80622"/>
            <a:ext cx="8534400" cy="494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13" b="1" dirty="0"/>
              <a:t>Overlay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568960"/>
            <a:ext cx="113792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40" dirty="0"/>
              <a:t>Aspect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799" y="995680"/>
          <a:ext cx="5191762" cy="4114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605"/>
                <a:gridCol w="1096851"/>
                <a:gridCol w="1096851"/>
                <a:gridCol w="1023728"/>
                <a:gridCol w="1023727"/>
              </a:tblGrid>
              <a:tr h="540512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Aspect</a:t>
                      </a:r>
                      <a:r>
                        <a:rPr lang="en-US" sz="1500" baseline="0" dirty="0" smtClean="0">
                          <a:latin typeface="+mn-lt"/>
                        </a:rPr>
                        <a:t> </a:t>
                      </a:r>
                      <a:r>
                        <a:rPr lang="en-US" sz="1500" dirty="0" smtClean="0">
                          <a:latin typeface="+mn-lt"/>
                        </a:rPr>
                        <a:t>category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Forest</a:t>
                      </a:r>
                    </a:p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GRIDCODE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Die-back GRIDCODE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Grassland</a:t>
                      </a:r>
                      <a:r>
                        <a:rPr lang="en-US" sz="1500" baseline="0" dirty="0" smtClean="0">
                          <a:latin typeface="+mn-lt"/>
                        </a:rPr>
                        <a:t> GRIDCODE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Water GRIDCODE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85344" marR="85344" marT="42672" marB="42672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Flat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400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301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401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NE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102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302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402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103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203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303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403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104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204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304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404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105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405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SW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106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206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306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406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107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207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307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407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NW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108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308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408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</a:tbl>
          </a:graphicData>
        </a:graphic>
      </p:graphicFrame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8341360" y="924560"/>
            <a:ext cx="497840" cy="433832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rcRect l="8696" t="2222"/>
          <a:stretch>
            <a:fillRect/>
          </a:stretch>
        </p:blipFill>
        <p:spPr>
          <a:xfrm>
            <a:off x="5496560" y="1351281"/>
            <a:ext cx="2844800" cy="29870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3040" y="4124961"/>
            <a:ext cx="284480" cy="55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7" b="1" dirty="0"/>
              <a:t>+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80622"/>
            <a:ext cx="8534400" cy="494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13" b="1" dirty="0"/>
              <a:t>Overlay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640080"/>
            <a:ext cx="426720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40" dirty="0"/>
              <a:t>Topographic Wetness Index (TWI)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3709131"/>
            <a:ext cx="1706880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dirty="0"/>
              <a:t>Reclassification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81040" y="1280160"/>
            <a:ext cx="1706880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dirty="0"/>
              <a:t>Reclassification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321955" y="5229689"/>
            <a:ext cx="1706880" cy="3508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80" dirty="0"/>
              <a:t>Raster Calculator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75920" y="3982720"/>
          <a:ext cx="3556000" cy="284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/>
                <a:gridCol w="1079500"/>
                <a:gridCol w="1587500"/>
              </a:tblGrid>
              <a:tr h="8724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Variable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Categories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Assigned reclassification 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new values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ctr"/>
                </a:tc>
              </a:tr>
              <a:tr h="512064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land use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No dieback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512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severe dieback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200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2560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grassland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25603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latin typeface="+mn-lt"/>
                          <a:ea typeface="Calibri"/>
                          <a:cs typeface="Times New Roman"/>
                        </a:rPr>
                        <a:t>water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latin typeface="+mn-lt"/>
                          <a:ea typeface="Calibri"/>
                          <a:cs typeface="Times New Roman"/>
                        </a:rPr>
                        <a:t>400</a:t>
                      </a:r>
                      <a:endParaRPr lang="en-US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500880" y="1635760"/>
          <a:ext cx="4267200" cy="468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1280"/>
                <a:gridCol w="1422400"/>
                <a:gridCol w="1493520"/>
              </a:tblGrid>
              <a:tr h="8488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Variable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Categories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Assigned reclassification 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new values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ctr"/>
                </a:tc>
              </a:tr>
              <a:tr h="341376">
                <a:tc rowSpan="11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Topographic Wetness Index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3.194771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+mn-lt"/>
                          <a:ea typeface="Times New Roman"/>
                          <a:cs typeface="Shruti" pitchFamily="34" charset="0"/>
                        </a:rPr>
                        <a:t>1</a:t>
                      </a:r>
                      <a:endParaRPr lang="en-US" sz="150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3.194771 to 4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+mn-lt"/>
                          <a:ea typeface="Times New Roman"/>
                          <a:cs typeface="Shruti" pitchFamily="34" charset="0"/>
                        </a:rPr>
                        <a:t>2</a:t>
                      </a:r>
                      <a:endParaRPr lang="en-US" sz="150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4 to 6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3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6 to 8 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4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8 to 10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5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10 to 12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6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12 to 14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7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14 to 16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8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16 to 18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9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18 to 20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10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20 to 22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11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</a:tr>
            </a:tbl>
          </a:graphicData>
        </a:graphic>
      </p:graphicFrame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802641" y="1137920"/>
            <a:ext cx="2481792" cy="25603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2080" y="711200"/>
            <a:ext cx="3021639" cy="568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80622"/>
            <a:ext cx="8534400" cy="494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13" b="1" dirty="0"/>
              <a:t>Overlay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160" y="568960"/>
            <a:ext cx="455168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40" dirty="0"/>
              <a:t>TWI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799" y="995680"/>
          <a:ext cx="5334003" cy="5146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020"/>
                <a:gridCol w="1156582"/>
                <a:gridCol w="1066800"/>
                <a:gridCol w="1066800"/>
                <a:gridCol w="1066801"/>
              </a:tblGrid>
              <a:tr h="540512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TWI category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Forest</a:t>
                      </a:r>
                    </a:p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GRIDCODE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Die-back GRIDCODE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Grassland</a:t>
                      </a:r>
                      <a:r>
                        <a:rPr lang="en-US" sz="1500" baseline="0" dirty="0" smtClean="0">
                          <a:latin typeface="+mn-lt"/>
                        </a:rPr>
                        <a:t> GRIDCODE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+mn-lt"/>
                        </a:rPr>
                        <a:t>Water GRIDCODE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85344" marR="85344" marT="42672" marB="42672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3.194771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401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6827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3.194771 to 4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102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302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402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 to 6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103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203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303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403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 to 8 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104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204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304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404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 to 10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205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405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 to 12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106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206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306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406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 to 14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107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207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307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407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 to 16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108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308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408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 to 18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109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209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309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409</a:t>
                      </a:r>
                      <a:endParaRPr lang="en-US" sz="1500" dirty="0"/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 to 20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110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210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410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 to 22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411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</a:tbl>
          </a:graphicData>
        </a:graphic>
      </p:graphicFrame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8412480" y="853440"/>
            <a:ext cx="426720" cy="483616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3886" t="2903"/>
          <a:stretch/>
        </p:blipFill>
        <p:spPr bwMode="auto">
          <a:xfrm>
            <a:off x="5638800" y="1778000"/>
            <a:ext cx="2773680" cy="263144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80622"/>
            <a:ext cx="8534400" cy="494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13" b="1" dirty="0"/>
              <a:t>Overlay Analysis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5920" y="1043093"/>
          <a:ext cx="1778000" cy="3754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560"/>
                <a:gridCol w="853440"/>
              </a:tblGrid>
              <a:tr h="13512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categories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smtClean="0">
                          <a:latin typeface="+mn-lt"/>
                          <a:ea typeface="Times New Roman"/>
                          <a:cs typeface="Times New Roman"/>
                        </a:rPr>
                        <a:t>Assigned reclassification new values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vert="vert270" anchor="ctr"/>
                </a:tc>
              </a:tr>
              <a:tr h="6827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+mn-lt"/>
                          <a:ea typeface="Times New Roman"/>
                          <a:cs typeface="Times New Roman"/>
                        </a:rPr>
                        <a:t>No dieback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smtClean="0">
                          <a:latin typeface="+mn-lt"/>
                          <a:ea typeface="Times New Roman"/>
                          <a:cs typeface="Times New Roman"/>
                        </a:rPr>
                        <a:t>100000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6827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severe dieback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Times New Roman"/>
                          <a:cs typeface="Times New Roman"/>
                        </a:rPr>
                        <a:t>200000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grassland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Times New Roman"/>
                          <a:cs typeface="Times New Roman"/>
                        </a:rPr>
                        <a:t>300000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water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400000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96160" y="995680"/>
          <a:ext cx="1991360" cy="497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/>
                <a:gridCol w="1137920"/>
              </a:tblGrid>
              <a:tr h="1209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categories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Assigned reclassification new values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vert="vert270" anchor="ctr"/>
                </a:tc>
              </a:tr>
              <a:tr h="28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0-5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1000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28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5 to 10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2000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55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10 to 15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3000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28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15 to 20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4000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28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20 to 25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5000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28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+mn-lt"/>
                          <a:ea typeface="Times New Roman"/>
                          <a:cs typeface="Times New Roman"/>
                        </a:rPr>
                        <a:t>25 to 30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6000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28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30 to 35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7000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28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+mn-lt"/>
                          <a:ea typeface="Times New Roman"/>
                          <a:cs typeface="Times New Roman"/>
                        </a:rPr>
                        <a:t>35 to 40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8000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28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+mn-lt"/>
                          <a:ea typeface="Times New Roman"/>
                          <a:cs typeface="Times New Roman"/>
                        </a:rPr>
                        <a:t>40 to 45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9000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28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45 to 50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10000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28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+mn-lt"/>
                          <a:ea typeface="Times New Roman"/>
                          <a:cs typeface="Times New Roman"/>
                        </a:rPr>
                        <a:t>50 to 55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11000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28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+mn-lt"/>
                          <a:ea typeface="Times New Roman"/>
                          <a:cs typeface="Times New Roman"/>
                        </a:rPr>
                        <a:t>55 to 60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12000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28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60 to 65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13000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429760" y="1007533"/>
          <a:ext cx="2275840" cy="6022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067"/>
                <a:gridCol w="784773"/>
              </a:tblGrid>
              <a:tr h="1209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categories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Assigned reclassification new values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vert="vert270" anchor="ctr"/>
                </a:tc>
              </a:tr>
              <a:tr h="34137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Flat (-1)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68275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N (0-22.5 and 337.5-360)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556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NE (22.5-67.5)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E (67.5- 112.5)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SE (112.5-157.5)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S (157.5- 202.5)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60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68275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SW (202.5- 247.5)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W (247.5- 292.5)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68275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NW (292.5 – 337.5)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847840" y="995680"/>
          <a:ext cx="1991809" cy="533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925009"/>
              </a:tblGrid>
              <a:tr h="1209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categories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Assigned reclassification new values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vert="vert270" anchor="ctr"/>
                </a:tc>
              </a:tr>
              <a:tr h="34137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3.194771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68275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3.194771 to 4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15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556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4 to 6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6 to 8 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8 to 10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10 to 12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12 to 14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14 to 16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16 to 18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18 to 20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  <a:tr h="34137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Times New Roman"/>
                          <a:cs typeface="Shruti" pitchFamily="34" charset="0"/>
                        </a:rPr>
                        <a:t>20 to 22</a:t>
                      </a:r>
                      <a:endParaRPr lang="en-US" sz="1500" dirty="0">
                        <a:latin typeface="+mn-lt"/>
                        <a:ea typeface="Calibri"/>
                        <a:cs typeface="Shruti" pitchFamily="34" charset="0"/>
                      </a:endParaRPr>
                    </a:p>
                  </a:txBody>
                  <a:tcPr marL="64008" marR="64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  <a:endParaRPr lang="en-US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08" marR="64008" marT="0" marB="0" anchor="b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22880" y="568960"/>
            <a:ext cx="1493520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80" dirty="0"/>
              <a:t>Slope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6480" y="568960"/>
            <a:ext cx="1493520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80" dirty="0"/>
              <a:t>Aspect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8960" y="568960"/>
            <a:ext cx="1706880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80" dirty="0"/>
              <a:t>TWI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400" y="640080"/>
            <a:ext cx="1493520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80" dirty="0"/>
              <a:t>Land use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82800" y="3058160"/>
            <a:ext cx="28448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b="1" dirty="0"/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16400" y="3129280"/>
            <a:ext cx="28448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b="1" dirty="0"/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34480" y="3129280"/>
            <a:ext cx="28448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b="1" dirty="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5400" y="609600"/>
            <a:ext cx="4531360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80" b="1" dirty="0"/>
              <a:t>INTRODUCTION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600200"/>
            <a:ext cx="84582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dirty="0" smtClean="0">
                <a:latin typeface="Palatino Linotype" panose="02040502050505030304" pitchFamily="18" charset="0"/>
              </a:rPr>
              <a:t>- Horton </a:t>
            </a:r>
            <a:r>
              <a:rPr lang="en-US" sz="3000" dirty="0">
                <a:latin typeface="Palatino Linotype" panose="02040502050505030304" pitchFamily="18" charset="0"/>
              </a:rPr>
              <a:t>Plains National Park (HPNP) </a:t>
            </a:r>
            <a:r>
              <a:rPr lang="en-US" sz="3000" dirty="0" smtClean="0">
                <a:latin typeface="Palatino Linotype" panose="02040502050505030304" pitchFamily="18" charset="0"/>
              </a:rPr>
              <a:t>is located </a:t>
            </a:r>
            <a:r>
              <a:rPr lang="en-US" sz="3000" dirty="0">
                <a:latin typeface="Palatino Linotype" panose="02040502050505030304" pitchFamily="18" charset="0"/>
              </a:rPr>
              <a:t>in between 1550m </a:t>
            </a:r>
            <a:r>
              <a:rPr lang="en-US" sz="3000" dirty="0" smtClean="0">
                <a:latin typeface="Palatino Linotype" panose="02040502050505030304" pitchFamily="18" charset="0"/>
              </a:rPr>
              <a:t>- </a:t>
            </a:r>
            <a:r>
              <a:rPr lang="en-US" sz="3000" dirty="0">
                <a:latin typeface="Palatino Linotype" panose="02040502050505030304" pitchFamily="18" charset="0"/>
              </a:rPr>
              <a:t>2500m elevation </a:t>
            </a:r>
            <a:r>
              <a:rPr lang="en-US" sz="3000" dirty="0" smtClean="0">
                <a:latin typeface="Palatino Linotype" panose="02040502050505030304" pitchFamily="18" charset="0"/>
              </a:rPr>
              <a:t>range and covered by cloud forests and wet </a:t>
            </a:r>
            <a:r>
              <a:rPr lang="en-US" sz="3000" dirty="0" err="1" smtClean="0">
                <a:latin typeface="Palatino Linotype" panose="02040502050505030304" pitchFamily="18" charset="0"/>
              </a:rPr>
              <a:t>patana</a:t>
            </a:r>
            <a:r>
              <a:rPr lang="en-US" sz="3000" dirty="0" smtClean="0">
                <a:latin typeface="Palatino Linotype" panose="02040502050505030304" pitchFamily="18" charset="0"/>
              </a:rPr>
              <a:t> grassland. </a:t>
            </a:r>
            <a:endParaRPr lang="en-US" sz="3000" dirty="0">
              <a:latin typeface="Palatino Linotype" panose="0204050205050503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dirty="0" smtClean="0">
                <a:latin typeface="Palatino Linotype" panose="02040502050505030304" pitchFamily="18" charset="0"/>
              </a:rPr>
              <a:t>- This is a </a:t>
            </a:r>
            <a:r>
              <a:rPr lang="en-US" sz="3000" dirty="0">
                <a:latin typeface="Palatino Linotype" panose="02040502050505030304" pitchFamily="18" charset="0"/>
              </a:rPr>
              <a:t>unique </a:t>
            </a:r>
            <a:r>
              <a:rPr lang="en-US" sz="3000" dirty="0" smtClean="0">
                <a:latin typeface="Palatino Linotype" panose="02040502050505030304" pitchFamily="18" charset="0"/>
              </a:rPr>
              <a:t>ecosystem with </a:t>
            </a:r>
            <a:r>
              <a:rPr lang="en-US" sz="3000" dirty="0">
                <a:latin typeface="Palatino Linotype" panose="02040502050505030304" pitchFamily="18" charset="0"/>
              </a:rPr>
              <a:t>more than 50% of </a:t>
            </a:r>
            <a:r>
              <a:rPr lang="en-US" sz="3000" dirty="0" smtClean="0">
                <a:latin typeface="Palatino Linotype" panose="02040502050505030304" pitchFamily="18" charset="0"/>
              </a:rPr>
              <a:t>endemic plant species.</a:t>
            </a:r>
          </a:p>
          <a:p>
            <a:r>
              <a:rPr lang="en-US" sz="3000" dirty="0" smtClean="0">
                <a:latin typeface="Palatino Linotype" panose="02040502050505030304" pitchFamily="18" charset="0"/>
              </a:rPr>
              <a:t>- </a:t>
            </a:r>
            <a:r>
              <a:rPr lang="en-US" sz="3000" dirty="0">
                <a:latin typeface="Palatino Linotype" panose="02040502050505030304" pitchFamily="18" charset="0"/>
              </a:rPr>
              <a:t>It is </a:t>
            </a:r>
            <a:r>
              <a:rPr lang="en-US" sz="3000" dirty="0" smtClean="0">
                <a:latin typeface="Palatino Linotype" panose="02040502050505030304" pitchFamily="18" charset="0"/>
              </a:rPr>
              <a:t>also home </a:t>
            </a:r>
            <a:r>
              <a:rPr lang="en-US" sz="3000" dirty="0">
                <a:latin typeface="Palatino Linotype" panose="02040502050505030304" pitchFamily="18" charset="0"/>
              </a:rPr>
              <a:t>to many endemic birds, amphibians, butterflies, freshwater crabs, several mammals and </a:t>
            </a:r>
            <a:r>
              <a:rPr lang="en-US" sz="3000" dirty="0" smtClean="0">
                <a:latin typeface="Palatino Linotype" panose="02040502050505030304" pitchFamily="18" charset="0"/>
              </a:rPr>
              <a:t>reptiles. </a:t>
            </a:r>
            <a:endParaRPr lang="en-US" sz="3000" dirty="0">
              <a:latin typeface="Palatino Linotype" panose="02040502050505030304" pitchFamily="18" charset="0"/>
            </a:endParaRPr>
          </a:p>
          <a:p>
            <a:endParaRPr lang="en-US" sz="3000" dirty="0" smtClean="0">
              <a:latin typeface="Palatino Linotype" panose="02040502050505030304" pitchFamily="18" charset="0"/>
            </a:endParaRPr>
          </a:p>
          <a:p>
            <a:endParaRPr lang="en-US" sz="30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391400" cy="1195497"/>
          </a:xfrm>
        </p:spPr>
        <p:txBody>
          <a:bodyPr>
            <a:noAutofit/>
          </a:bodyPr>
          <a:lstStyle/>
          <a:p>
            <a:r>
              <a:rPr lang="en-US" sz="448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Canopy dieback in HPNP</a:t>
            </a:r>
            <a:r>
              <a:rPr lang="en-US" sz="448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48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448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305800" cy="472440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- First 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observed on the slope of </a:t>
            </a:r>
            <a:r>
              <a:rPr lang="en-US" sz="30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Thotupolakanda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area in 1978.</a:t>
            </a:r>
            <a:endParaRPr lang="en-US" sz="3000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- </a:t>
            </a:r>
            <a:r>
              <a:rPr lang="en-US" sz="30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Clusiaceae</a:t>
            </a: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Lauraceae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Simplocaceae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 and </a:t>
            </a:r>
            <a:r>
              <a:rPr lang="en-US" sz="30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Myrtaceae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 are the families which are highly susceptible to the </a:t>
            </a: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dieback.  </a:t>
            </a:r>
            <a:endParaRPr lang="en-US" sz="3000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- Acid 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rain, </a:t>
            </a: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climate change, diseases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, bark damage by </a:t>
            </a:r>
            <a:r>
              <a:rPr lang="en-US" sz="30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Samburs</a:t>
            </a: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, soil 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nutrient imbalance and </a:t>
            </a: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toxicity</a:t>
            </a:r>
            <a:endParaRPr lang="en-US" sz="3000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- A 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precise reason for dieback is yet unknown.</a:t>
            </a:r>
          </a:p>
        </p:txBody>
      </p:sp>
    </p:spTree>
    <p:extLst>
      <p:ext uri="{BB962C8B-B14F-4D97-AF65-F5344CB8AC3E}">
        <p14:creationId xmlns:p14="http://schemas.microsoft.com/office/powerpoint/2010/main" val="270781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10744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2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6589199" cy="1195497"/>
          </a:xfrm>
        </p:spPr>
        <p:txBody>
          <a:bodyPr/>
          <a:lstStyle/>
          <a:p>
            <a:r>
              <a:rPr lang="en-US" sz="448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Objective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610600" cy="3525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- To </a:t>
            </a:r>
            <a:r>
              <a:rPr lang="en-US" sz="3000" dirty="0">
                <a:solidFill>
                  <a:schemeClr val="tx1"/>
                </a:solidFill>
                <a:latin typeface="Palatino Linotype" panose="02040502050505030304" pitchFamily="18" charset="0"/>
              </a:rPr>
              <a:t>investigate spatial distribution of canopy dieback using remotely sensed data and in conjunction with field collected </a:t>
            </a:r>
            <a:r>
              <a:rPr lang="en-US" sz="3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data. </a:t>
            </a:r>
            <a:endParaRPr lang="en-US" sz="30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76" y="4416437"/>
            <a:ext cx="2750724" cy="1978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6" y="4422761"/>
            <a:ext cx="2864556" cy="1978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926" y="4416437"/>
            <a:ext cx="2898476" cy="19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6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10299"/>
            <a:ext cx="6589199" cy="1195497"/>
          </a:xfrm>
        </p:spPr>
        <p:txBody>
          <a:bodyPr>
            <a:normAutofit/>
          </a:bodyPr>
          <a:lstStyle/>
          <a:p>
            <a:r>
              <a:rPr lang="en-US" sz="448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 Area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0" y="5715000"/>
            <a:ext cx="2855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Source</a:t>
            </a:r>
            <a:r>
              <a:rPr lang="en-US" dirty="0" smtClean="0"/>
              <a:t>: </a:t>
            </a:r>
            <a:r>
              <a:rPr lang="en-US" sz="1500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Chandrajith</a:t>
            </a:r>
            <a:r>
              <a:rPr lang="en-US" dirty="0" smtClean="0"/>
              <a:t> 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et al., 2009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77800"/>
            <a:ext cx="6391275" cy="41529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295400" y="1677800"/>
            <a:ext cx="6391275" cy="61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70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386" y="457200"/>
            <a:ext cx="6589199" cy="1195497"/>
          </a:xfrm>
        </p:spPr>
        <p:txBody>
          <a:bodyPr/>
          <a:lstStyle/>
          <a:p>
            <a:r>
              <a:rPr lang="en-US" sz="448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329" y="1305726"/>
            <a:ext cx="6591985" cy="3525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u="sng" dirty="0" smtClean="0">
                <a:latin typeface="Palatino Linotype" panose="02040502050505030304" pitchFamily="18" charset="0"/>
              </a:rPr>
              <a:t>Field data collection</a:t>
            </a:r>
            <a:r>
              <a:rPr lang="en-US" sz="3200" dirty="0" smtClean="0">
                <a:latin typeface="Palatino Linotype" panose="02040502050505030304" pitchFamily="18" charset="0"/>
              </a:rPr>
              <a:t>:</a:t>
            </a:r>
          </a:p>
          <a:p>
            <a:pPr marL="0" indent="0">
              <a:buNone/>
            </a:pPr>
            <a:endParaRPr lang="en-US" sz="320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2" descr="HPFSP1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4771" y="1938046"/>
            <a:ext cx="2495953" cy="180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HPFSP1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5752" y="1876324"/>
            <a:ext cx="2585720" cy="180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PFSP0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3894" y="4042684"/>
            <a:ext cx="2580431" cy="17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HPFSP07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6691" y="4253922"/>
            <a:ext cx="2494033" cy="173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63570" y="3709469"/>
            <a:ext cx="2399955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80" dirty="0"/>
              <a:t>Grassland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5087" y="3675755"/>
            <a:ext cx="2399955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80" dirty="0"/>
              <a:t>Forested area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4330" y="5992842"/>
            <a:ext cx="2399955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80" dirty="0" smtClean="0"/>
              <a:t>Dieback </a:t>
            </a:r>
            <a:r>
              <a:rPr lang="en-US" sz="1680" dirty="0"/>
              <a:t>area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7800" y="5874245"/>
            <a:ext cx="2399955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80" dirty="0" smtClean="0"/>
              <a:t>Marsh area</a:t>
            </a:r>
            <a:endParaRPr lang="en-US" sz="1680" dirty="0"/>
          </a:p>
        </p:txBody>
      </p:sp>
    </p:spTree>
    <p:extLst>
      <p:ext uri="{BB962C8B-B14F-4D97-AF65-F5344CB8AC3E}">
        <p14:creationId xmlns:p14="http://schemas.microsoft.com/office/powerpoint/2010/main" val="20919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isp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8516</TotalTime>
  <Words>1137</Words>
  <Application>Microsoft Office PowerPoint</Application>
  <PresentationFormat>Custom</PresentationFormat>
  <Paragraphs>460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Century Gothic</vt:lpstr>
      <vt:lpstr>Latha</vt:lpstr>
      <vt:lpstr>Palatino Linotype</vt:lpstr>
      <vt:lpstr>Shruti</vt:lpstr>
      <vt:lpstr>Times New Roman</vt:lpstr>
      <vt:lpstr>Wingdings 3</vt:lpstr>
      <vt:lpstr>Wisp</vt:lpstr>
      <vt:lpstr>PowerPoint Presentation</vt:lpstr>
      <vt:lpstr>PowerPoint Presentation</vt:lpstr>
      <vt:lpstr>PowerPoint Presentation</vt:lpstr>
      <vt:lpstr>Canopy dieback in HPNP </vt:lpstr>
      <vt:lpstr>PowerPoint Presentation</vt:lpstr>
      <vt:lpstr>PowerPoint Presentation</vt:lpstr>
      <vt:lpstr>Objective </vt:lpstr>
      <vt:lpstr>Study Area</vt:lpstr>
      <vt:lpstr>Methodology</vt:lpstr>
      <vt:lpstr>Remotely Sensed data: </vt:lpstr>
      <vt:lpstr>PowerPoint Presentation</vt:lpstr>
      <vt:lpstr>PowerPoint Presentation</vt:lpstr>
      <vt:lpstr>Results and Discussion</vt:lpstr>
      <vt:lpstr>PowerPoint Presentation</vt:lpstr>
      <vt:lpstr>Multiple linear regression analysis on forest dieback occurrence with abiotic factors (slope, aspect and TWI) of the HPNP</vt:lpstr>
      <vt:lpstr>PowerPoint Presentation</vt:lpstr>
      <vt:lpstr>        Conclusions</vt:lpstr>
      <vt:lpstr>PowerPoint Presentation</vt:lpstr>
      <vt:lpstr>Thank you…!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Prabha</dc:creator>
  <cp:lastModifiedBy>user</cp:lastModifiedBy>
  <cp:revision>384</cp:revision>
  <dcterms:created xsi:type="dcterms:W3CDTF">2016-09-28T18:22:45Z</dcterms:created>
  <dcterms:modified xsi:type="dcterms:W3CDTF">2016-10-18T04:57:49Z</dcterms:modified>
</cp:coreProperties>
</file>